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 id="2147483718" r:id="rId2"/>
    <p:sldMasterId id="2147483734" r:id="rId3"/>
    <p:sldMasterId id="2147483746" r:id="rId4"/>
  </p:sldMasterIdLst>
  <p:notesMasterIdLst>
    <p:notesMasterId r:id="rId20"/>
  </p:notesMasterIdLst>
  <p:sldIdLst>
    <p:sldId id="301" r:id="rId5"/>
    <p:sldId id="274" r:id="rId6"/>
    <p:sldId id="286" r:id="rId7"/>
    <p:sldId id="300" r:id="rId8"/>
    <p:sldId id="287" r:id="rId9"/>
    <p:sldId id="273" r:id="rId10"/>
    <p:sldId id="281" r:id="rId11"/>
    <p:sldId id="293" r:id="rId12"/>
    <p:sldId id="289" r:id="rId13"/>
    <p:sldId id="290" r:id="rId14"/>
    <p:sldId id="291" r:id="rId15"/>
    <p:sldId id="302" r:id="rId16"/>
    <p:sldId id="285" r:id="rId17"/>
    <p:sldId id="303" r:id="rId18"/>
    <p:sldId id="292" r:id="rId19"/>
  </p:sldIdLst>
  <p:sldSz cx="9144000" cy="6858000" type="letter"/>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E9C"/>
    <a:srgbClr val="5A3A73"/>
    <a:srgbClr val="00539B"/>
    <a:srgbClr val="029A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4674"/>
  </p:normalViewPr>
  <p:slideViewPr>
    <p:cSldViewPr snapToGrid="0" snapToObjects="1">
      <p:cViewPr varScale="1">
        <p:scale>
          <a:sx n="70" d="100"/>
          <a:sy n="70" d="100"/>
        </p:scale>
        <p:origin x="1284" y="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E42872B-5410-47B7-ABF5-F75041E62127}" type="datetimeFigureOut">
              <a:rPr lang="en-US" smtClean="0"/>
              <a:t>4/19/2018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F7EE3DB-1C81-40C6-90CB-2C0A00CC4C98}" type="slidenum">
              <a:rPr lang="en-US" smtClean="0"/>
              <a:t>‹#›</a:t>
            </a:fld>
            <a:endParaRPr lang="en-US"/>
          </a:p>
        </p:txBody>
      </p:sp>
    </p:spTree>
    <p:extLst>
      <p:ext uri="{BB962C8B-B14F-4D97-AF65-F5344CB8AC3E}">
        <p14:creationId xmlns:p14="http://schemas.microsoft.com/office/powerpoint/2010/main" val="1339871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coa.org/economic-security/benefits/prescriptions/lis-extrahelp/" TargetMode="External"/><Relationship Id="rId7" Type="http://schemas.openxmlformats.org/officeDocument/2006/relationships/hyperlink" Target="https://www.ncoa.org/centerforbenefits/mippa/"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ncoa.org/economic-security/benefits/other-benefits/energy-assistance/" TargetMode="External"/><Relationship Id="rId5" Type="http://schemas.openxmlformats.org/officeDocument/2006/relationships/hyperlink" Target="https://www.ncoa.org/economic-security/benefits/food-and-nutrition/food-assistance-benefits/" TargetMode="External"/><Relationship Id="rId4" Type="http://schemas.openxmlformats.org/officeDocument/2006/relationships/hyperlink" Target="https://www.ncoa.org/economic-security/benefits/medicare-and-medicaid/medicaid-msp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BECs focus on connecting Medicare beneficiaries with limited incomes to these core benefits:</a:t>
            </a:r>
          </a:p>
          <a:p>
            <a:r>
              <a:rPr lang="en-US" sz="1200" b="0" i="0" u="none" strike="noStrike" kern="1200" dirty="0" smtClean="0">
                <a:solidFill>
                  <a:schemeClr val="tx1"/>
                </a:solidFill>
                <a:effectLst/>
                <a:latin typeface="+mn-lt"/>
                <a:ea typeface="+mn-ea"/>
                <a:cs typeface="+mn-cs"/>
                <a:hlinkClick r:id="rId3"/>
              </a:rPr>
              <a:t>Medicare Part D Extra Help/Low-Income Subsidy</a:t>
            </a:r>
            <a:r>
              <a:rPr lang="en-US" sz="1200" b="0" i="0" kern="1200" dirty="0" smtClean="0">
                <a:solidFill>
                  <a:schemeClr val="tx1"/>
                </a:solidFill>
                <a:effectLst/>
                <a:latin typeface="+mn-lt"/>
                <a:ea typeface="+mn-ea"/>
                <a:cs typeface="+mn-cs"/>
              </a:rPr>
              <a:t> (LIS)</a:t>
            </a:r>
          </a:p>
          <a:p>
            <a:r>
              <a:rPr lang="en-US" sz="1200" b="0" i="0" u="none" strike="noStrike" kern="1200" dirty="0" smtClean="0">
                <a:solidFill>
                  <a:schemeClr val="tx1"/>
                </a:solidFill>
                <a:effectLst/>
                <a:latin typeface="+mn-lt"/>
                <a:ea typeface="+mn-ea"/>
                <a:cs typeface="+mn-cs"/>
                <a:hlinkClick r:id="rId4"/>
              </a:rPr>
              <a:t>Medicare Savings Programs</a:t>
            </a:r>
            <a:endParaRPr lang="en-US" sz="1200" b="0" i="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hlinkClick r:id="rId4"/>
              </a:rPr>
              <a:t>Medicaid</a:t>
            </a:r>
            <a:endParaRPr lang="en-US" sz="1200" b="0" i="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hlinkClick r:id="rId5"/>
              </a:rPr>
              <a:t>Supplemental Nutrition Assistance Program</a:t>
            </a:r>
            <a:r>
              <a:rPr lang="en-US" sz="1200" b="0" i="0" kern="1200" dirty="0" smtClean="0">
                <a:solidFill>
                  <a:schemeClr val="tx1"/>
                </a:solidFill>
                <a:effectLst/>
                <a:latin typeface="+mn-lt"/>
                <a:ea typeface="+mn-ea"/>
                <a:cs typeface="+mn-cs"/>
              </a:rPr>
              <a:t> (SNAP – formerly known as Food Stamps)</a:t>
            </a:r>
          </a:p>
          <a:p>
            <a:r>
              <a:rPr lang="en-US" sz="1200" b="0" i="0" u="none" strike="noStrike" kern="1200" dirty="0" smtClean="0">
                <a:solidFill>
                  <a:schemeClr val="tx1"/>
                </a:solidFill>
                <a:effectLst/>
                <a:latin typeface="+mn-lt"/>
                <a:ea typeface="+mn-ea"/>
                <a:cs typeface="+mn-cs"/>
                <a:hlinkClick r:id="rId6"/>
              </a:rPr>
              <a:t>Low-Income Home Energy Assistance Program</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BECs also help seniors and younger adults with disabilities to apply for other programs, such as Supplemental Security Income, State Pharmaceutical Assistance Programs, local transportation assistance, tax relief, and more.</a:t>
            </a:r>
          </a:p>
          <a:p>
            <a:r>
              <a:rPr lang="en-US" sz="1200" b="1" i="0" kern="1200" dirty="0" smtClean="0">
                <a:solidFill>
                  <a:schemeClr val="tx1"/>
                </a:solidFill>
                <a:effectLst/>
                <a:latin typeface="+mn-lt"/>
                <a:ea typeface="+mn-ea"/>
                <a:cs typeface="+mn-cs"/>
              </a:rPr>
              <a:t>Funding for BECs</a:t>
            </a:r>
          </a:p>
          <a:p>
            <a:r>
              <a:rPr lang="en-US" sz="1200" b="0" i="0" kern="1200" dirty="0" smtClean="0">
                <a:solidFill>
                  <a:schemeClr val="tx1"/>
                </a:solidFill>
                <a:effectLst/>
                <a:latin typeface="+mn-lt"/>
                <a:ea typeface="+mn-ea"/>
                <a:cs typeface="+mn-cs"/>
              </a:rPr>
              <a:t>BECs are supported with funding from the </a:t>
            </a:r>
            <a:r>
              <a:rPr lang="en-US" sz="1200" b="0" i="0" u="none" strike="noStrike" kern="1200" dirty="0" smtClean="0">
                <a:solidFill>
                  <a:schemeClr val="tx1"/>
                </a:solidFill>
                <a:effectLst/>
                <a:latin typeface="+mn-lt"/>
                <a:ea typeface="+mn-ea"/>
                <a:cs typeface="+mn-cs"/>
                <a:hlinkClick r:id="rId7"/>
              </a:rPr>
              <a:t>Medicare Improvements for Patients and Providers Act</a:t>
            </a:r>
            <a:r>
              <a:rPr lang="en-US" sz="1200" b="0" i="0" kern="1200" dirty="0" smtClean="0">
                <a:solidFill>
                  <a:schemeClr val="tx1"/>
                </a:solidFill>
                <a:effectLst/>
                <a:latin typeface="+mn-lt"/>
                <a:ea typeface="+mn-ea"/>
                <a:cs typeface="+mn-cs"/>
              </a:rPr>
              <a:t> (MIPPA), administered through the U.S. Administration for Community Living (ACL). The Center for Benefits Access has supported the creation of BECs since 2009.</a:t>
            </a:r>
          </a:p>
          <a:p>
            <a:endParaRPr lang="en-US" dirty="0"/>
          </a:p>
        </p:txBody>
      </p:sp>
      <p:sp>
        <p:nvSpPr>
          <p:cNvPr id="4" name="Slide Number Placeholder 3"/>
          <p:cNvSpPr>
            <a:spLocks noGrp="1"/>
          </p:cNvSpPr>
          <p:nvPr>
            <p:ph type="sldNum" sz="quarter" idx="10"/>
          </p:nvPr>
        </p:nvSpPr>
        <p:spPr/>
        <p:txBody>
          <a:bodyPr/>
          <a:lstStyle/>
          <a:p>
            <a:fld id="{0F7EE3DB-1C81-40C6-90CB-2C0A00CC4C98}" type="slidenum">
              <a:rPr lang="en-US" smtClean="0"/>
              <a:t>5</a:t>
            </a:fld>
            <a:endParaRPr lang="en-US"/>
          </a:p>
        </p:txBody>
      </p:sp>
    </p:spTree>
    <p:extLst>
      <p:ext uri="{BB962C8B-B14F-4D97-AF65-F5344CB8AC3E}">
        <p14:creationId xmlns:p14="http://schemas.microsoft.com/office/powerpoint/2010/main" val="61290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SHIP</a:t>
            </a:r>
            <a:r>
              <a:rPr lang="en-US" baseline="0" dirty="0" smtClean="0"/>
              <a:t> TA Resource Center and </a:t>
            </a:r>
            <a:r>
              <a:rPr lang="en-US" baseline="0" dirty="0" err="1" smtClean="0"/>
              <a:t>ElderCare</a:t>
            </a:r>
            <a:r>
              <a:rPr lang="en-US" baseline="0" dirty="0" smtClean="0"/>
              <a:t> Locator</a:t>
            </a:r>
            <a:endParaRPr lang="en-US" dirty="0"/>
          </a:p>
        </p:txBody>
      </p:sp>
      <p:sp>
        <p:nvSpPr>
          <p:cNvPr id="4" name="Slide Number Placeholder 3"/>
          <p:cNvSpPr>
            <a:spLocks noGrp="1"/>
          </p:cNvSpPr>
          <p:nvPr>
            <p:ph type="sldNum" sz="quarter" idx="10"/>
          </p:nvPr>
        </p:nvSpPr>
        <p:spPr/>
        <p:txBody>
          <a:bodyPr/>
          <a:lstStyle/>
          <a:p>
            <a:fld id="{0F7EE3DB-1C81-40C6-90CB-2C0A00CC4C98}" type="slidenum">
              <a:rPr lang="en-US" smtClean="0"/>
              <a:t>6</a:t>
            </a:fld>
            <a:endParaRPr lang="en-US"/>
          </a:p>
        </p:txBody>
      </p:sp>
    </p:spTree>
    <p:extLst>
      <p:ext uri="{BB962C8B-B14F-4D97-AF65-F5344CB8AC3E}">
        <p14:creationId xmlns:p14="http://schemas.microsoft.com/office/powerpoint/2010/main" val="1531935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Making informed decisions among an average of 20+ prescription drug plans and 19 Medicare Advantage plans, as well as various </a:t>
            </a:r>
            <a:r>
              <a:rPr lang="en-US" sz="1200" b="0" i="0" kern="1200" dirty="0" err="1" smtClean="0">
                <a:solidFill>
                  <a:schemeClr val="tx1"/>
                </a:solidFill>
                <a:effectLst/>
                <a:latin typeface="+mn-lt"/>
                <a:ea typeface="+mn-ea"/>
                <a:cs typeface="+mn-cs"/>
              </a:rPr>
              <a:t>Medigap</a:t>
            </a:r>
            <a:r>
              <a:rPr lang="en-US" sz="1200" b="0" i="0" kern="1200" dirty="0" smtClean="0">
                <a:solidFill>
                  <a:schemeClr val="tx1"/>
                </a:solidFill>
                <a:effectLst/>
                <a:latin typeface="+mn-lt"/>
                <a:ea typeface="+mn-ea"/>
                <a:cs typeface="+mn-cs"/>
              </a:rPr>
              <a:t> supplemental insurance policies, can save money and improve access to quality care.</a:t>
            </a:r>
          </a:p>
          <a:p>
            <a:r>
              <a:rPr lang="en-US" sz="1200" b="0" i="0" kern="1200" dirty="0" smtClean="0">
                <a:solidFill>
                  <a:schemeClr val="tx1"/>
                </a:solidFill>
                <a:effectLst/>
                <a:latin typeface="+mn-lt"/>
                <a:ea typeface="+mn-ea"/>
                <a:cs typeface="+mn-cs"/>
              </a:rPr>
              <a:t>In 2015, several states reported achieving significant savings to beneficiaries resulting from SHIP assistance, including $110 million in Massachusetts, $56 million in Michigan, and $53 million in North Carolina.</a:t>
            </a:r>
          </a:p>
          <a:p>
            <a:r>
              <a:rPr lang="en-US" sz="1200" b="0" i="0" kern="1200" dirty="0" smtClean="0">
                <a:solidFill>
                  <a:schemeClr val="tx1"/>
                </a:solidFill>
                <a:effectLst/>
                <a:latin typeface="+mn-lt"/>
                <a:ea typeface="+mn-ea"/>
                <a:cs typeface="+mn-cs"/>
              </a:rPr>
              <a:t>SHIPs offer increasingly critical services that cannot be supplied by 1-800 MEDICARE, online, or via written materials or other outreach activities. In fact, approximately one-third of all partner referrals to SHIPs originate from Medicare Advantage and Part D prescription drug plans, local and state agencies, the Centers for Medicare and Medicaid Services, the Social Security Administration, and members of Congress and their staff. These partners also include SHIP contact information in their websites, publications, and correspondence to beneficiaries as a trusted source of assistance where individuals can seek help with their Medicare questions.</a:t>
            </a:r>
          </a:p>
          <a:p>
            <a:endParaRPr lang="en-US" dirty="0"/>
          </a:p>
        </p:txBody>
      </p:sp>
      <p:sp>
        <p:nvSpPr>
          <p:cNvPr id="4" name="Slide Number Placeholder 3"/>
          <p:cNvSpPr>
            <a:spLocks noGrp="1"/>
          </p:cNvSpPr>
          <p:nvPr>
            <p:ph type="sldNum" sz="quarter" idx="10"/>
          </p:nvPr>
        </p:nvSpPr>
        <p:spPr/>
        <p:txBody>
          <a:bodyPr/>
          <a:lstStyle/>
          <a:p>
            <a:fld id="{0F7EE3DB-1C81-40C6-90CB-2C0A00CC4C98}" type="slidenum">
              <a:rPr lang="en-US" smtClean="0"/>
              <a:t>9</a:t>
            </a:fld>
            <a:endParaRPr lang="en-US"/>
          </a:p>
        </p:txBody>
      </p:sp>
    </p:spTree>
    <p:extLst>
      <p:ext uri="{BB962C8B-B14F-4D97-AF65-F5344CB8AC3E}">
        <p14:creationId xmlns:p14="http://schemas.microsoft.com/office/powerpoint/2010/main" val="3328136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7EE3DB-1C81-40C6-90CB-2C0A00CC4C98}" type="slidenum">
              <a:rPr lang="en-US" smtClean="0"/>
              <a:t>10</a:t>
            </a:fld>
            <a:endParaRPr lang="en-US"/>
          </a:p>
        </p:txBody>
      </p:sp>
    </p:spTree>
    <p:extLst>
      <p:ext uri="{BB962C8B-B14F-4D97-AF65-F5344CB8AC3E}">
        <p14:creationId xmlns:p14="http://schemas.microsoft.com/office/powerpoint/2010/main" val="1378128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SHIPs have flexibility in designing the duration of a counselor training program. However, all counselors must complete basic requirements including an initial and annual update training to include a multitude of topics (more details below). SHIPs access training materials generally from these sources:</a:t>
            </a:r>
          </a:p>
          <a:p>
            <a:pPr lvl="0"/>
            <a:r>
              <a:rPr lang="en-US" sz="1200" kern="1200" dirty="0" smtClean="0">
                <a:solidFill>
                  <a:schemeClr val="tx1"/>
                </a:solidFill>
                <a:effectLst/>
                <a:latin typeface="+mn-lt"/>
                <a:ea typeface="+mn-ea"/>
                <a:cs typeface="+mn-cs"/>
              </a:rPr>
              <a:t>the Centers for Medicare and Medicaid Services (CMS) National Training Program offers monthly webinars, posts training materials on their website for download, and in-person training in limited locations (typically SHIP directors or trainers attend), and</a:t>
            </a:r>
          </a:p>
          <a:p>
            <a:pPr lvl="0"/>
            <a:r>
              <a:rPr lang="en-US" sz="1200" kern="1200" dirty="0" smtClean="0">
                <a:solidFill>
                  <a:schemeClr val="tx1"/>
                </a:solidFill>
                <a:effectLst/>
                <a:latin typeface="+mn-lt"/>
                <a:ea typeface="+mn-ea"/>
                <a:cs typeface="+mn-cs"/>
              </a:rPr>
              <a:t>the SHIP Technical Assistance Center (TA Center) provides online, self-directed training and certification materials.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SHIPs report the number and category of trainings to ACL annually. The most recent report, April 2016-March 2017, details appear below.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 a minimum, a </a:t>
            </a:r>
            <a:r>
              <a:rPr lang="en-US" sz="1200" b="1" kern="1200" dirty="0" smtClean="0">
                <a:solidFill>
                  <a:schemeClr val="tx1"/>
                </a:solidFill>
                <a:effectLst/>
                <a:latin typeface="+mn-lt"/>
                <a:ea typeface="+mn-ea"/>
                <a:cs typeface="+mn-cs"/>
              </a:rPr>
              <a:t>new counselor initial training</a:t>
            </a:r>
            <a:r>
              <a:rPr lang="en-US" sz="1200" kern="1200" dirty="0" smtClean="0">
                <a:solidFill>
                  <a:schemeClr val="tx1"/>
                </a:solidFill>
                <a:effectLst/>
                <a:latin typeface="+mn-lt"/>
                <a:ea typeface="+mn-ea"/>
                <a:cs typeface="+mn-cs"/>
              </a:rPr>
              <a:t> includes, but not limited to, eligibility rules, application assistance, and troubleshooting with the following:</a:t>
            </a:r>
          </a:p>
          <a:p>
            <a:pPr lvl="0"/>
            <a:r>
              <a:rPr lang="en-US" sz="1200" kern="1200" dirty="0" smtClean="0">
                <a:solidFill>
                  <a:schemeClr val="tx1"/>
                </a:solidFill>
                <a:effectLst/>
                <a:latin typeface="+mn-lt"/>
                <a:ea typeface="+mn-ea"/>
                <a:cs typeface="+mn-cs"/>
              </a:rPr>
              <a:t>Original Medicare Parts A &amp; B</a:t>
            </a:r>
          </a:p>
          <a:p>
            <a:pPr lvl="0"/>
            <a:r>
              <a:rPr lang="en-US" sz="1200" kern="1200" dirty="0" smtClean="0">
                <a:solidFill>
                  <a:schemeClr val="tx1"/>
                </a:solidFill>
                <a:effectLst/>
                <a:latin typeface="+mn-lt"/>
                <a:ea typeface="+mn-ea"/>
                <a:cs typeface="+mn-cs"/>
              </a:rPr>
              <a:t>Medicare Part C Advantage Plans</a:t>
            </a:r>
          </a:p>
          <a:p>
            <a:pPr lvl="0"/>
            <a:r>
              <a:rPr lang="en-US" sz="1200" kern="1200" dirty="0" smtClean="0">
                <a:solidFill>
                  <a:schemeClr val="tx1"/>
                </a:solidFill>
                <a:effectLst/>
                <a:latin typeface="+mn-lt"/>
                <a:ea typeface="+mn-ea"/>
                <a:cs typeface="+mn-cs"/>
              </a:rPr>
              <a:t>Public Benefits Programs for Medicare Beneficiaries</a:t>
            </a:r>
          </a:p>
          <a:p>
            <a:pPr lvl="1"/>
            <a:r>
              <a:rPr lang="en-US" sz="1200" kern="1200" dirty="0" smtClean="0">
                <a:solidFill>
                  <a:schemeClr val="tx1"/>
                </a:solidFill>
                <a:effectLst/>
                <a:latin typeface="+mn-lt"/>
                <a:ea typeface="+mn-ea"/>
                <a:cs typeface="+mn-cs"/>
              </a:rPr>
              <a:t>Extra Help for Medicare Part D</a:t>
            </a:r>
          </a:p>
          <a:p>
            <a:pPr lvl="1"/>
            <a:r>
              <a:rPr lang="en-US" sz="1200" kern="1200" dirty="0" smtClean="0">
                <a:solidFill>
                  <a:schemeClr val="tx1"/>
                </a:solidFill>
                <a:effectLst/>
                <a:latin typeface="+mn-lt"/>
                <a:ea typeface="+mn-ea"/>
                <a:cs typeface="+mn-cs"/>
              </a:rPr>
              <a:t>Medicare Savings Programs for Original Medicare costs</a:t>
            </a:r>
          </a:p>
          <a:p>
            <a:pPr lvl="0"/>
            <a:r>
              <a:rPr lang="en-US" sz="1200" kern="1200" dirty="0" smtClean="0">
                <a:solidFill>
                  <a:schemeClr val="tx1"/>
                </a:solidFill>
                <a:effectLst/>
                <a:latin typeface="+mn-lt"/>
                <a:ea typeface="+mn-ea"/>
                <a:cs typeface="+mn-cs"/>
              </a:rPr>
              <a:t>Medicare Supplemental Policies (</a:t>
            </a:r>
            <a:r>
              <a:rPr lang="en-US" sz="1200" kern="1200" dirty="0" err="1" smtClean="0">
                <a:solidFill>
                  <a:schemeClr val="tx1"/>
                </a:solidFill>
                <a:effectLst/>
                <a:latin typeface="+mn-lt"/>
                <a:ea typeface="+mn-ea"/>
                <a:cs typeface="+mn-cs"/>
              </a:rPr>
              <a:t>Medigap</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Prescription Drug Coverage</a:t>
            </a:r>
          </a:p>
          <a:p>
            <a:pPr lvl="1"/>
            <a:r>
              <a:rPr lang="en-US" sz="1200" kern="1200" dirty="0" smtClean="0">
                <a:solidFill>
                  <a:schemeClr val="tx1"/>
                </a:solidFill>
                <a:effectLst/>
                <a:latin typeface="+mn-lt"/>
                <a:ea typeface="+mn-ea"/>
                <a:cs typeface="+mn-cs"/>
              </a:rPr>
              <a:t>Medicare Part D</a:t>
            </a:r>
          </a:p>
          <a:p>
            <a:pPr lvl="1"/>
            <a:r>
              <a:rPr lang="en-US" sz="1200" kern="1200" dirty="0" smtClean="0">
                <a:solidFill>
                  <a:schemeClr val="tx1"/>
                </a:solidFill>
                <a:effectLst/>
                <a:latin typeface="+mn-lt"/>
                <a:ea typeface="+mn-ea"/>
                <a:cs typeface="+mn-cs"/>
              </a:rPr>
              <a:t>State Manufacturer Programs</a:t>
            </a:r>
          </a:p>
          <a:p>
            <a:pPr lvl="1"/>
            <a:r>
              <a:rPr lang="en-US" sz="1200" kern="1200" dirty="0" smtClean="0">
                <a:solidFill>
                  <a:schemeClr val="tx1"/>
                </a:solidFill>
                <a:effectLst/>
                <a:latin typeface="+mn-lt"/>
                <a:ea typeface="+mn-ea"/>
                <a:cs typeface="+mn-cs"/>
              </a:rPr>
              <a:t>Military Drug Benefits </a:t>
            </a:r>
          </a:p>
          <a:p>
            <a:pPr lvl="1"/>
            <a:r>
              <a:rPr lang="en-US" sz="1200" kern="1200" dirty="0" smtClean="0">
                <a:solidFill>
                  <a:schemeClr val="tx1"/>
                </a:solidFill>
                <a:effectLst/>
                <a:latin typeface="+mn-lt"/>
                <a:ea typeface="+mn-ea"/>
                <a:cs typeface="+mn-cs"/>
              </a:rPr>
              <a:t>State Pharmaceutical Assistance Programs</a:t>
            </a:r>
          </a:p>
          <a:p>
            <a:pPr lvl="1"/>
            <a:r>
              <a:rPr lang="en-US" sz="1200" kern="1200" dirty="0" smtClean="0">
                <a:solidFill>
                  <a:schemeClr val="tx1"/>
                </a:solidFill>
                <a:effectLst/>
                <a:latin typeface="+mn-lt"/>
                <a:ea typeface="+mn-ea"/>
                <a:cs typeface="+mn-cs"/>
              </a:rPr>
              <a:t>Union/Employer Plan</a:t>
            </a:r>
          </a:p>
          <a:p>
            <a:pPr lvl="0"/>
            <a:r>
              <a:rPr lang="en-US" sz="1200" kern="1200" dirty="0" smtClean="0">
                <a:solidFill>
                  <a:schemeClr val="tx1"/>
                </a:solidFill>
                <a:effectLst/>
                <a:latin typeface="+mn-lt"/>
                <a:ea typeface="+mn-ea"/>
                <a:cs typeface="+mn-cs"/>
              </a:rPr>
              <a:t>HIPAA Guidelines and Privacy</a:t>
            </a:r>
          </a:p>
          <a:p>
            <a:pPr lvl="0"/>
            <a:r>
              <a:rPr lang="en-US" sz="1200" kern="1200" dirty="0" smtClean="0">
                <a:solidFill>
                  <a:schemeClr val="tx1"/>
                </a:solidFill>
                <a:effectLst/>
                <a:latin typeface="+mn-lt"/>
                <a:ea typeface="+mn-ea"/>
                <a:cs typeface="+mn-cs"/>
              </a:rPr>
              <a:t>Coverage Transitions and Coordination of Benefits</a:t>
            </a:r>
          </a:p>
          <a:p>
            <a:pPr lvl="1"/>
            <a:r>
              <a:rPr lang="en-US" sz="1200" kern="1200" dirty="0" smtClean="0">
                <a:solidFill>
                  <a:schemeClr val="tx1"/>
                </a:solidFill>
                <a:effectLst/>
                <a:latin typeface="+mn-lt"/>
                <a:ea typeface="+mn-ea"/>
                <a:cs typeface="+mn-cs"/>
              </a:rPr>
              <a:t>Active Duty/Retired Military </a:t>
            </a:r>
          </a:p>
          <a:p>
            <a:pPr lvl="1"/>
            <a:r>
              <a:rPr lang="en-US" sz="1200" kern="1200" dirty="0" smtClean="0">
                <a:solidFill>
                  <a:schemeClr val="tx1"/>
                </a:solidFill>
                <a:effectLst/>
                <a:latin typeface="+mn-lt"/>
                <a:ea typeface="+mn-ea"/>
                <a:cs typeface="+mn-cs"/>
              </a:rPr>
              <a:t>Marketplace</a:t>
            </a:r>
          </a:p>
          <a:p>
            <a:pPr lvl="1"/>
            <a:r>
              <a:rPr lang="en-US" sz="1200" kern="1200" dirty="0" smtClean="0">
                <a:solidFill>
                  <a:schemeClr val="tx1"/>
                </a:solidFill>
                <a:effectLst/>
                <a:latin typeface="+mn-lt"/>
                <a:ea typeface="+mn-ea"/>
                <a:cs typeface="+mn-cs"/>
              </a:rPr>
              <a:t>Employer/Retiree Coverage</a:t>
            </a:r>
          </a:p>
          <a:p>
            <a:pPr lvl="1"/>
            <a:r>
              <a:rPr lang="en-US" sz="1200" kern="1200" dirty="0" smtClean="0">
                <a:solidFill>
                  <a:schemeClr val="tx1"/>
                </a:solidFill>
                <a:effectLst/>
                <a:latin typeface="+mn-lt"/>
                <a:ea typeface="+mn-ea"/>
                <a:cs typeface="+mn-cs"/>
              </a:rPr>
              <a:t>Workers Comp</a:t>
            </a:r>
          </a:p>
          <a:p>
            <a:pPr lvl="1"/>
            <a:r>
              <a:rPr lang="en-US" sz="1200" kern="1200" dirty="0" smtClean="0">
                <a:solidFill>
                  <a:schemeClr val="tx1"/>
                </a:solidFill>
                <a:effectLst/>
                <a:latin typeface="+mn-lt"/>
                <a:ea typeface="+mn-ea"/>
                <a:cs typeface="+mn-cs"/>
              </a:rPr>
              <a:t>Medicaid</a:t>
            </a:r>
          </a:p>
          <a:p>
            <a:pPr lvl="0"/>
            <a:r>
              <a:rPr lang="en-US" sz="1200" kern="1200" dirty="0" smtClean="0">
                <a:solidFill>
                  <a:schemeClr val="tx1"/>
                </a:solidFill>
                <a:effectLst/>
                <a:latin typeface="+mn-lt"/>
                <a:ea typeface="+mn-ea"/>
                <a:cs typeface="+mn-cs"/>
              </a:rPr>
              <a:t>Medicare Appeals Processes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Initial Trainings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GY 2016  </a:t>
            </a:r>
          </a:p>
          <a:p>
            <a:r>
              <a:rPr lang="en-US" sz="1200" kern="1200" dirty="0" smtClean="0">
                <a:solidFill>
                  <a:schemeClr val="tx1"/>
                </a:solidFill>
                <a:effectLst/>
                <a:latin typeface="+mn-lt"/>
                <a:ea typeface="+mn-ea"/>
                <a:cs typeface="+mn-cs"/>
              </a:rPr>
              <a:t>Number Of Initial Trainings</a:t>
            </a:r>
          </a:p>
          <a:p>
            <a:r>
              <a:rPr lang="en-US" sz="1200" kern="1200" dirty="0" smtClean="0">
                <a:solidFill>
                  <a:schemeClr val="tx1"/>
                </a:solidFill>
                <a:effectLst/>
                <a:latin typeface="+mn-lt"/>
                <a:ea typeface="+mn-ea"/>
                <a:cs typeface="+mn-cs"/>
              </a:rPr>
              <a:t>2,172</a:t>
            </a:r>
          </a:p>
          <a:p>
            <a:r>
              <a:rPr lang="en-US" sz="1200" kern="1200" dirty="0" smtClean="0">
                <a:solidFill>
                  <a:schemeClr val="tx1"/>
                </a:solidFill>
                <a:effectLst/>
                <a:latin typeface="+mn-lt"/>
                <a:ea typeface="+mn-ea"/>
                <a:cs typeface="+mn-cs"/>
              </a:rPr>
              <a:t>Number of Initial Train Attendees</a:t>
            </a:r>
          </a:p>
          <a:p>
            <a:r>
              <a:rPr lang="en-US" sz="1200" kern="1200" dirty="0" smtClean="0">
                <a:solidFill>
                  <a:schemeClr val="tx1"/>
                </a:solidFill>
                <a:effectLst/>
                <a:latin typeface="+mn-lt"/>
                <a:ea typeface="+mn-ea"/>
                <a:cs typeface="+mn-cs"/>
              </a:rPr>
              <a:t>4,050</a:t>
            </a:r>
          </a:p>
          <a:p>
            <a:r>
              <a:rPr lang="en-US" sz="1200" kern="1200" dirty="0" smtClean="0">
                <a:solidFill>
                  <a:schemeClr val="tx1"/>
                </a:solidFill>
                <a:effectLst/>
                <a:latin typeface="+mn-lt"/>
                <a:ea typeface="+mn-ea"/>
                <a:cs typeface="+mn-cs"/>
              </a:rPr>
              <a:t>Number of Initial Trainings Hours</a:t>
            </a:r>
          </a:p>
          <a:p>
            <a:r>
              <a:rPr lang="en-US" sz="1200" kern="1200" dirty="0" smtClean="0">
                <a:solidFill>
                  <a:schemeClr val="tx1"/>
                </a:solidFill>
                <a:effectLst/>
                <a:latin typeface="+mn-lt"/>
                <a:ea typeface="+mn-ea"/>
                <a:cs typeface="+mn-cs"/>
              </a:rPr>
              <a:t>83,421</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While seasoned counselors can attend initial training as often as desired, they must attend an </a:t>
            </a:r>
            <a:r>
              <a:rPr lang="en-US" sz="1200" b="1" kern="1200" dirty="0" smtClean="0">
                <a:solidFill>
                  <a:schemeClr val="tx1"/>
                </a:solidFill>
                <a:effectLst/>
                <a:latin typeface="+mn-lt"/>
                <a:ea typeface="+mn-ea"/>
                <a:cs typeface="+mn-cs"/>
              </a:rPr>
              <a:t>annual update training</a:t>
            </a:r>
            <a:r>
              <a:rPr lang="en-US" sz="1200" kern="1200" dirty="0" smtClean="0">
                <a:solidFill>
                  <a:schemeClr val="tx1"/>
                </a:solidFill>
                <a:effectLst/>
                <a:latin typeface="+mn-lt"/>
                <a:ea typeface="+mn-ea"/>
                <a:cs typeface="+mn-cs"/>
              </a:rPr>
              <a:t> at a minimum. Update trainings typically include, but are not limited to, the following topics:</a:t>
            </a:r>
          </a:p>
          <a:p>
            <a:pPr lvl="0"/>
            <a:r>
              <a:rPr lang="en-US" sz="1200" kern="1200" dirty="0" smtClean="0">
                <a:solidFill>
                  <a:schemeClr val="tx1"/>
                </a:solidFill>
                <a:effectLst/>
                <a:latin typeface="+mn-lt"/>
                <a:ea typeface="+mn-ea"/>
                <a:cs typeface="+mn-cs"/>
              </a:rPr>
              <a:t>Medicare Policy updates</a:t>
            </a:r>
          </a:p>
          <a:p>
            <a:pPr lvl="0"/>
            <a:r>
              <a:rPr lang="en-US" sz="1200" kern="1200" dirty="0" smtClean="0">
                <a:solidFill>
                  <a:schemeClr val="tx1"/>
                </a:solidFill>
                <a:effectLst/>
                <a:latin typeface="+mn-lt"/>
                <a:ea typeface="+mn-ea"/>
                <a:cs typeface="+mn-cs"/>
              </a:rPr>
              <a:t>Medicare Plan Finder updates</a:t>
            </a:r>
          </a:p>
          <a:p>
            <a:pPr lvl="0"/>
            <a:r>
              <a:rPr lang="en-US" sz="1200" kern="1200" dirty="0" smtClean="0">
                <a:solidFill>
                  <a:schemeClr val="tx1"/>
                </a:solidFill>
                <a:effectLst/>
                <a:latin typeface="+mn-lt"/>
                <a:ea typeface="+mn-ea"/>
                <a:cs typeface="+mn-cs"/>
              </a:rPr>
              <a:t>State specific benefit updates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Update Trainings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GY 2016</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Number Of Update Trainings</a:t>
            </a:r>
          </a:p>
          <a:p>
            <a:r>
              <a:rPr lang="en-US" sz="1200" kern="1200" dirty="0" smtClean="0">
                <a:solidFill>
                  <a:schemeClr val="tx1"/>
                </a:solidFill>
                <a:effectLst/>
                <a:latin typeface="+mn-lt"/>
                <a:ea typeface="+mn-ea"/>
                <a:cs typeface="+mn-cs"/>
              </a:rPr>
              <a:t>9,285</a:t>
            </a:r>
          </a:p>
          <a:p>
            <a:r>
              <a:rPr lang="en-US" sz="1200" kern="1200" dirty="0" smtClean="0">
                <a:solidFill>
                  <a:schemeClr val="tx1"/>
                </a:solidFill>
                <a:effectLst/>
                <a:latin typeface="+mn-lt"/>
                <a:ea typeface="+mn-ea"/>
                <a:cs typeface="+mn-cs"/>
              </a:rPr>
              <a:t>Number Of Update Train Attendees</a:t>
            </a:r>
          </a:p>
          <a:p>
            <a:r>
              <a:rPr lang="en-US" sz="1200" kern="1200" dirty="0" smtClean="0">
                <a:solidFill>
                  <a:schemeClr val="tx1"/>
                </a:solidFill>
                <a:effectLst/>
                <a:latin typeface="+mn-lt"/>
                <a:ea typeface="+mn-ea"/>
                <a:cs typeface="+mn-cs"/>
              </a:rPr>
              <a:t>12,480</a:t>
            </a:r>
          </a:p>
          <a:p>
            <a:r>
              <a:rPr lang="en-US" sz="1200" kern="1200" dirty="0" smtClean="0">
                <a:solidFill>
                  <a:schemeClr val="tx1"/>
                </a:solidFill>
                <a:effectLst/>
                <a:latin typeface="+mn-lt"/>
                <a:ea typeface="+mn-ea"/>
                <a:cs typeface="+mn-cs"/>
              </a:rPr>
              <a:t>Number Of Update Trainings Total Hours</a:t>
            </a:r>
          </a:p>
          <a:p>
            <a:r>
              <a:rPr lang="en-US" sz="1200" kern="1200" dirty="0" smtClean="0">
                <a:solidFill>
                  <a:schemeClr val="tx1"/>
                </a:solidFill>
                <a:effectLst/>
                <a:latin typeface="+mn-lt"/>
                <a:ea typeface="+mn-ea"/>
                <a:cs typeface="+mn-cs"/>
              </a:rPr>
              <a:t>167,704</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addition, ACL asks SHIPs to identify the counselors’ length of service which appears below:</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Years of SHIP Service: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GY 2016   Total</a:t>
            </a:r>
          </a:p>
          <a:p>
            <a:r>
              <a:rPr lang="en-US" sz="1200" kern="1200" dirty="0" smtClean="0">
                <a:solidFill>
                  <a:schemeClr val="tx1"/>
                </a:solidFill>
                <a:effectLst/>
                <a:latin typeface="+mn-lt"/>
                <a:ea typeface="+mn-ea"/>
                <a:cs typeface="+mn-cs"/>
              </a:rPr>
              <a:t>GY 2016   Distribution</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Less Than 1 Year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3,023</a:t>
            </a:r>
          </a:p>
          <a:p>
            <a:r>
              <a:rPr lang="en-US" sz="1200" kern="1200" dirty="0" smtClean="0">
                <a:solidFill>
                  <a:schemeClr val="tx1"/>
                </a:solidFill>
                <a:effectLst/>
                <a:latin typeface="+mn-lt"/>
                <a:ea typeface="+mn-ea"/>
                <a:cs typeface="+mn-cs"/>
              </a:rPr>
              <a:t>19.63%</a:t>
            </a:r>
          </a:p>
          <a:p>
            <a:r>
              <a:rPr lang="en-US" sz="1200" b="1" kern="1200" dirty="0" smtClean="0">
                <a:solidFill>
                  <a:schemeClr val="tx1"/>
                </a:solidFill>
                <a:effectLst/>
                <a:latin typeface="+mn-lt"/>
                <a:ea typeface="+mn-ea"/>
                <a:cs typeface="+mn-cs"/>
              </a:rPr>
              <a:t>1 To 3 Years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4,037</a:t>
            </a:r>
          </a:p>
          <a:p>
            <a:r>
              <a:rPr lang="en-US" sz="1200" kern="1200" dirty="0" smtClean="0">
                <a:solidFill>
                  <a:schemeClr val="tx1"/>
                </a:solidFill>
                <a:effectLst/>
                <a:latin typeface="+mn-lt"/>
                <a:ea typeface="+mn-ea"/>
                <a:cs typeface="+mn-cs"/>
              </a:rPr>
              <a:t>26.22%</a:t>
            </a:r>
          </a:p>
          <a:p>
            <a:r>
              <a:rPr lang="en-US" sz="1200" b="1" kern="1200" dirty="0" smtClean="0">
                <a:solidFill>
                  <a:schemeClr val="tx1"/>
                </a:solidFill>
                <a:effectLst/>
                <a:latin typeface="+mn-lt"/>
                <a:ea typeface="+mn-ea"/>
                <a:cs typeface="+mn-cs"/>
              </a:rPr>
              <a:t>3 To 5 Years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2,590</a:t>
            </a:r>
          </a:p>
          <a:p>
            <a:r>
              <a:rPr lang="en-US" sz="1200" kern="1200" dirty="0" smtClean="0">
                <a:solidFill>
                  <a:schemeClr val="tx1"/>
                </a:solidFill>
                <a:effectLst/>
                <a:latin typeface="+mn-lt"/>
                <a:ea typeface="+mn-ea"/>
                <a:cs typeface="+mn-cs"/>
              </a:rPr>
              <a:t>16.82%</a:t>
            </a:r>
          </a:p>
          <a:p>
            <a:r>
              <a:rPr lang="en-US" sz="1200" b="1" kern="1200" dirty="0" smtClean="0">
                <a:solidFill>
                  <a:schemeClr val="tx1"/>
                </a:solidFill>
                <a:effectLst/>
                <a:latin typeface="+mn-lt"/>
                <a:ea typeface="+mn-ea"/>
                <a:cs typeface="+mn-cs"/>
              </a:rPr>
              <a:t>More than 5 years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4,961</a:t>
            </a:r>
          </a:p>
          <a:p>
            <a:r>
              <a:rPr lang="en-US" sz="1200" kern="1200" dirty="0" smtClean="0">
                <a:solidFill>
                  <a:schemeClr val="tx1"/>
                </a:solidFill>
                <a:effectLst/>
                <a:latin typeface="+mn-lt"/>
                <a:ea typeface="+mn-ea"/>
                <a:cs typeface="+mn-cs"/>
              </a:rPr>
              <a:t>32.22%</a:t>
            </a:r>
          </a:p>
          <a:p>
            <a:r>
              <a:rPr lang="en-US" sz="1200" b="1" kern="1200" dirty="0" smtClean="0">
                <a:solidFill>
                  <a:schemeClr val="tx1"/>
                </a:solidFill>
                <a:effectLst/>
                <a:latin typeface="+mn-lt"/>
                <a:ea typeface="+mn-ea"/>
                <a:cs typeface="+mn-cs"/>
              </a:rPr>
              <a:t>Not Reported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786</a:t>
            </a:r>
          </a:p>
          <a:p>
            <a:r>
              <a:rPr lang="en-US" sz="1200" kern="1200" dirty="0" smtClean="0">
                <a:solidFill>
                  <a:schemeClr val="tx1"/>
                </a:solidFill>
                <a:effectLst/>
                <a:latin typeface="+mn-lt"/>
                <a:ea typeface="+mn-ea"/>
                <a:cs typeface="+mn-cs"/>
              </a:rPr>
              <a:t>5.10%</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Because the complexity of health insurance options for Medicare beneficiaries continues to increase, both paid staff and volunteer counselors need ongoing training and access to technical assis­tance. CMS provides tools to SHIPs, including daily </a:t>
            </a:r>
            <a:r>
              <a:rPr lang="en-US" sz="1200" kern="1200" dirty="0" err="1" smtClean="0">
                <a:solidFill>
                  <a:schemeClr val="tx1"/>
                </a:solidFill>
                <a:effectLst/>
                <a:latin typeface="+mn-lt"/>
                <a:ea typeface="+mn-ea"/>
                <a:cs typeface="+mn-cs"/>
              </a:rPr>
              <a:t>listservs</a:t>
            </a:r>
            <a:r>
              <a:rPr lang="en-US" sz="1200" kern="1200" dirty="0" smtClean="0">
                <a:solidFill>
                  <a:schemeClr val="tx1"/>
                </a:solidFill>
                <a:effectLst/>
                <a:latin typeface="+mn-lt"/>
                <a:ea typeface="+mn-ea"/>
                <a:cs typeface="+mn-cs"/>
              </a:rPr>
              <a:t> concerning CMS policies and initiatives, monthly phone confer­ences with Baltimore-based CMS staff, and bi-weekly phone con­ferences with CMS Regional Office staff. CMS also convenes an annual SHIP conference to present best practices for SHIP pro­gram delivery and training, and support is available through 1-800-Medicare. In addition to these activities, CMS’ National Medicare Training Program conducts annual regional training sessions for SHIPs and other CMS partners. CMS also funds a National SHIP Resource Center, operated by the American Insti­tute for Research, that provides a variety of technical assistance and training tools, including a password-protected Web site for grantees.7 Also, the Health Assistance Partnership (HAP), a proj­ect of Families USA, offers technical assistance to SHIP state and local staff and volunteers.</a:t>
            </a:r>
          </a:p>
          <a:p>
            <a:endParaRPr lang="en-US" dirty="0"/>
          </a:p>
        </p:txBody>
      </p:sp>
      <p:sp>
        <p:nvSpPr>
          <p:cNvPr id="4" name="Slide Number Placeholder 3"/>
          <p:cNvSpPr>
            <a:spLocks noGrp="1"/>
          </p:cNvSpPr>
          <p:nvPr>
            <p:ph type="sldNum" sz="quarter" idx="10"/>
          </p:nvPr>
        </p:nvSpPr>
        <p:spPr/>
        <p:txBody>
          <a:bodyPr/>
          <a:lstStyle/>
          <a:p>
            <a:fld id="{0F7EE3DB-1C81-40C6-90CB-2C0A00CC4C98}" type="slidenum">
              <a:rPr lang="en-US" smtClean="0"/>
              <a:t>11</a:t>
            </a:fld>
            <a:endParaRPr lang="en-US"/>
          </a:p>
        </p:txBody>
      </p:sp>
    </p:spTree>
    <p:extLst>
      <p:ext uri="{BB962C8B-B14F-4D97-AF65-F5344CB8AC3E}">
        <p14:creationId xmlns:p14="http://schemas.microsoft.com/office/powerpoint/2010/main" val="2645889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Initial Trainings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GY 2016  </a:t>
            </a:r>
          </a:p>
          <a:p>
            <a:r>
              <a:rPr lang="en-US" sz="1200" kern="1200" dirty="0" smtClean="0">
                <a:solidFill>
                  <a:schemeClr val="tx1"/>
                </a:solidFill>
                <a:effectLst/>
                <a:latin typeface="+mn-lt"/>
                <a:ea typeface="+mn-ea"/>
                <a:cs typeface="+mn-cs"/>
              </a:rPr>
              <a:t>Number Of Initial Trainings</a:t>
            </a:r>
          </a:p>
          <a:p>
            <a:r>
              <a:rPr lang="en-US" sz="1200" kern="1200" dirty="0" smtClean="0">
                <a:solidFill>
                  <a:schemeClr val="tx1"/>
                </a:solidFill>
                <a:effectLst/>
                <a:latin typeface="+mn-lt"/>
                <a:ea typeface="+mn-ea"/>
                <a:cs typeface="+mn-cs"/>
              </a:rPr>
              <a:t>2,172</a:t>
            </a:r>
          </a:p>
          <a:p>
            <a:r>
              <a:rPr lang="en-US" sz="1200" kern="1200" dirty="0" smtClean="0">
                <a:solidFill>
                  <a:schemeClr val="tx1"/>
                </a:solidFill>
                <a:effectLst/>
                <a:latin typeface="+mn-lt"/>
                <a:ea typeface="+mn-ea"/>
                <a:cs typeface="+mn-cs"/>
              </a:rPr>
              <a:t>Number of Initial Train Attendees</a:t>
            </a:r>
          </a:p>
          <a:p>
            <a:r>
              <a:rPr lang="en-US" sz="1200" kern="1200" dirty="0" smtClean="0">
                <a:solidFill>
                  <a:schemeClr val="tx1"/>
                </a:solidFill>
                <a:effectLst/>
                <a:latin typeface="+mn-lt"/>
                <a:ea typeface="+mn-ea"/>
                <a:cs typeface="+mn-cs"/>
              </a:rPr>
              <a:t>4,050</a:t>
            </a:r>
          </a:p>
          <a:p>
            <a:r>
              <a:rPr lang="en-US" sz="1200" kern="1200" dirty="0" smtClean="0">
                <a:solidFill>
                  <a:schemeClr val="tx1"/>
                </a:solidFill>
                <a:effectLst/>
                <a:latin typeface="+mn-lt"/>
                <a:ea typeface="+mn-ea"/>
                <a:cs typeface="+mn-cs"/>
              </a:rPr>
              <a:t>Number of Initial Trainings Hours</a:t>
            </a:r>
          </a:p>
          <a:p>
            <a:r>
              <a:rPr lang="en-US" sz="1200" kern="1200" dirty="0" smtClean="0">
                <a:solidFill>
                  <a:schemeClr val="tx1"/>
                </a:solidFill>
                <a:effectLst/>
                <a:latin typeface="+mn-lt"/>
                <a:ea typeface="+mn-ea"/>
                <a:cs typeface="+mn-cs"/>
              </a:rPr>
              <a:t>83,421</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While seasoned counselors can attend initial training as often as desired, they must attend an </a:t>
            </a:r>
            <a:r>
              <a:rPr lang="en-US" sz="1200" b="1" kern="1200" dirty="0" smtClean="0">
                <a:solidFill>
                  <a:schemeClr val="tx1"/>
                </a:solidFill>
                <a:effectLst/>
                <a:latin typeface="+mn-lt"/>
                <a:ea typeface="+mn-ea"/>
                <a:cs typeface="+mn-cs"/>
              </a:rPr>
              <a:t>annual update training</a:t>
            </a:r>
            <a:r>
              <a:rPr lang="en-US" sz="1200" kern="1200" dirty="0" smtClean="0">
                <a:solidFill>
                  <a:schemeClr val="tx1"/>
                </a:solidFill>
                <a:effectLst/>
                <a:latin typeface="+mn-lt"/>
                <a:ea typeface="+mn-ea"/>
                <a:cs typeface="+mn-cs"/>
              </a:rPr>
              <a:t> at a minimum. Update trainings typically include, but are not limited to, the following topics:</a:t>
            </a:r>
          </a:p>
          <a:p>
            <a:pPr lvl="0"/>
            <a:r>
              <a:rPr lang="en-US" sz="1200" kern="1200" dirty="0" smtClean="0">
                <a:solidFill>
                  <a:schemeClr val="tx1"/>
                </a:solidFill>
                <a:effectLst/>
                <a:latin typeface="+mn-lt"/>
                <a:ea typeface="+mn-ea"/>
                <a:cs typeface="+mn-cs"/>
              </a:rPr>
              <a:t>Medicare Policy updates</a:t>
            </a:r>
          </a:p>
          <a:p>
            <a:pPr lvl="0"/>
            <a:r>
              <a:rPr lang="en-US" sz="1200" kern="1200" dirty="0" smtClean="0">
                <a:solidFill>
                  <a:schemeClr val="tx1"/>
                </a:solidFill>
                <a:effectLst/>
                <a:latin typeface="+mn-lt"/>
                <a:ea typeface="+mn-ea"/>
                <a:cs typeface="+mn-cs"/>
              </a:rPr>
              <a:t>Medicare Plan Finder updates</a:t>
            </a:r>
          </a:p>
          <a:p>
            <a:pPr lvl="0"/>
            <a:r>
              <a:rPr lang="en-US" sz="1200" kern="1200" dirty="0" smtClean="0">
                <a:solidFill>
                  <a:schemeClr val="tx1"/>
                </a:solidFill>
                <a:effectLst/>
                <a:latin typeface="+mn-lt"/>
                <a:ea typeface="+mn-ea"/>
                <a:cs typeface="+mn-cs"/>
              </a:rPr>
              <a:t>State specific benefit updates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Update Trainings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GY 2016</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Number Of Update Trainings</a:t>
            </a:r>
          </a:p>
          <a:p>
            <a:r>
              <a:rPr lang="en-US" sz="1200" kern="1200" dirty="0" smtClean="0">
                <a:solidFill>
                  <a:schemeClr val="tx1"/>
                </a:solidFill>
                <a:effectLst/>
                <a:latin typeface="+mn-lt"/>
                <a:ea typeface="+mn-ea"/>
                <a:cs typeface="+mn-cs"/>
              </a:rPr>
              <a:t>9,285</a:t>
            </a:r>
          </a:p>
          <a:p>
            <a:r>
              <a:rPr lang="en-US" sz="1200" kern="1200" dirty="0" smtClean="0">
                <a:solidFill>
                  <a:schemeClr val="tx1"/>
                </a:solidFill>
                <a:effectLst/>
                <a:latin typeface="+mn-lt"/>
                <a:ea typeface="+mn-ea"/>
                <a:cs typeface="+mn-cs"/>
              </a:rPr>
              <a:t>Number Of Update Train Attendees</a:t>
            </a:r>
          </a:p>
          <a:p>
            <a:r>
              <a:rPr lang="en-US" sz="1200" kern="1200" dirty="0" smtClean="0">
                <a:solidFill>
                  <a:schemeClr val="tx1"/>
                </a:solidFill>
                <a:effectLst/>
                <a:latin typeface="+mn-lt"/>
                <a:ea typeface="+mn-ea"/>
                <a:cs typeface="+mn-cs"/>
              </a:rPr>
              <a:t>12,480</a:t>
            </a:r>
          </a:p>
          <a:p>
            <a:r>
              <a:rPr lang="en-US" sz="1200" kern="1200" dirty="0" smtClean="0">
                <a:solidFill>
                  <a:schemeClr val="tx1"/>
                </a:solidFill>
                <a:effectLst/>
                <a:latin typeface="+mn-lt"/>
                <a:ea typeface="+mn-ea"/>
                <a:cs typeface="+mn-cs"/>
              </a:rPr>
              <a:t>Number Of Update Trainings Total Hours</a:t>
            </a:r>
          </a:p>
          <a:p>
            <a:r>
              <a:rPr lang="en-US" sz="1200" kern="1200" dirty="0" smtClean="0">
                <a:solidFill>
                  <a:schemeClr val="tx1"/>
                </a:solidFill>
                <a:effectLst/>
                <a:latin typeface="+mn-lt"/>
                <a:ea typeface="+mn-ea"/>
                <a:cs typeface="+mn-cs"/>
              </a:rPr>
              <a:t>167,704</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addition, ACL asks SHIPs to identify the counselors’ length of service which appears below:</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Years of SHIP Service: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GY 2016   Total</a:t>
            </a:r>
          </a:p>
          <a:p>
            <a:r>
              <a:rPr lang="en-US" sz="1200" kern="1200" dirty="0" smtClean="0">
                <a:solidFill>
                  <a:schemeClr val="tx1"/>
                </a:solidFill>
                <a:effectLst/>
                <a:latin typeface="+mn-lt"/>
                <a:ea typeface="+mn-ea"/>
                <a:cs typeface="+mn-cs"/>
              </a:rPr>
              <a:t>GY 2016   Distribution</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Less Than 1 Year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3,023</a:t>
            </a:r>
          </a:p>
          <a:p>
            <a:r>
              <a:rPr lang="en-US" sz="1200" kern="1200" dirty="0" smtClean="0">
                <a:solidFill>
                  <a:schemeClr val="tx1"/>
                </a:solidFill>
                <a:effectLst/>
                <a:latin typeface="+mn-lt"/>
                <a:ea typeface="+mn-ea"/>
                <a:cs typeface="+mn-cs"/>
              </a:rPr>
              <a:t>19.63%</a:t>
            </a:r>
          </a:p>
          <a:p>
            <a:r>
              <a:rPr lang="en-US" sz="1200" b="1" kern="1200" dirty="0" smtClean="0">
                <a:solidFill>
                  <a:schemeClr val="tx1"/>
                </a:solidFill>
                <a:effectLst/>
                <a:latin typeface="+mn-lt"/>
                <a:ea typeface="+mn-ea"/>
                <a:cs typeface="+mn-cs"/>
              </a:rPr>
              <a:t>1 To 3 Years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4,037</a:t>
            </a:r>
          </a:p>
          <a:p>
            <a:r>
              <a:rPr lang="en-US" sz="1200" kern="1200" dirty="0" smtClean="0">
                <a:solidFill>
                  <a:schemeClr val="tx1"/>
                </a:solidFill>
                <a:effectLst/>
                <a:latin typeface="+mn-lt"/>
                <a:ea typeface="+mn-ea"/>
                <a:cs typeface="+mn-cs"/>
              </a:rPr>
              <a:t>26.22%</a:t>
            </a:r>
          </a:p>
          <a:p>
            <a:r>
              <a:rPr lang="en-US" sz="1200" b="1" kern="1200" dirty="0" smtClean="0">
                <a:solidFill>
                  <a:schemeClr val="tx1"/>
                </a:solidFill>
                <a:effectLst/>
                <a:latin typeface="+mn-lt"/>
                <a:ea typeface="+mn-ea"/>
                <a:cs typeface="+mn-cs"/>
              </a:rPr>
              <a:t>3 To 5 Years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2,590</a:t>
            </a:r>
          </a:p>
          <a:p>
            <a:r>
              <a:rPr lang="en-US" sz="1200" kern="1200" dirty="0" smtClean="0">
                <a:solidFill>
                  <a:schemeClr val="tx1"/>
                </a:solidFill>
                <a:effectLst/>
                <a:latin typeface="+mn-lt"/>
                <a:ea typeface="+mn-ea"/>
                <a:cs typeface="+mn-cs"/>
              </a:rPr>
              <a:t>16.82%</a:t>
            </a:r>
          </a:p>
          <a:p>
            <a:r>
              <a:rPr lang="en-US" sz="1200" b="1" kern="1200" dirty="0" smtClean="0">
                <a:solidFill>
                  <a:schemeClr val="tx1"/>
                </a:solidFill>
                <a:effectLst/>
                <a:latin typeface="+mn-lt"/>
                <a:ea typeface="+mn-ea"/>
                <a:cs typeface="+mn-cs"/>
              </a:rPr>
              <a:t>More than 5 years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4,961</a:t>
            </a:r>
          </a:p>
          <a:p>
            <a:r>
              <a:rPr lang="en-US" sz="1200" kern="1200" dirty="0" smtClean="0">
                <a:solidFill>
                  <a:schemeClr val="tx1"/>
                </a:solidFill>
                <a:effectLst/>
                <a:latin typeface="+mn-lt"/>
                <a:ea typeface="+mn-ea"/>
                <a:cs typeface="+mn-cs"/>
              </a:rPr>
              <a:t>32.22%</a:t>
            </a:r>
          </a:p>
          <a:p>
            <a:r>
              <a:rPr lang="en-US" sz="1200" b="1" kern="1200" dirty="0" smtClean="0">
                <a:solidFill>
                  <a:schemeClr val="tx1"/>
                </a:solidFill>
                <a:effectLst/>
                <a:latin typeface="+mn-lt"/>
                <a:ea typeface="+mn-ea"/>
                <a:cs typeface="+mn-cs"/>
              </a:rPr>
              <a:t>Not Reported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786</a:t>
            </a:r>
          </a:p>
          <a:p>
            <a:r>
              <a:rPr lang="en-US" sz="1200" kern="1200" dirty="0" smtClean="0">
                <a:solidFill>
                  <a:schemeClr val="tx1"/>
                </a:solidFill>
                <a:effectLst/>
                <a:latin typeface="+mn-lt"/>
                <a:ea typeface="+mn-ea"/>
                <a:cs typeface="+mn-cs"/>
              </a:rPr>
              <a:t>5.10%</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Because the complexity of health insurance options for Medicare beneficiaries continues to increase, both paid staff and volunteer counselors need ongoing training and access to technical assis­tance. CMS provides tools to SHIPs, including daily </a:t>
            </a:r>
            <a:r>
              <a:rPr lang="en-US" sz="1200" kern="1200" dirty="0" err="1" smtClean="0">
                <a:solidFill>
                  <a:schemeClr val="tx1"/>
                </a:solidFill>
                <a:effectLst/>
                <a:latin typeface="+mn-lt"/>
                <a:ea typeface="+mn-ea"/>
                <a:cs typeface="+mn-cs"/>
              </a:rPr>
              <a:t>listservs</a:t>
            </a:r>
            <a:r>
              <a:rPr lang="en-US" sz="1200" kern="1200" dirty="0" smtClean="0">
                <a:solidFill>
                  <a:schemeClr val="tx1"/>
                </a:solidFill>
                <a:effectLst/>
                <a:latin typeface="+mn-lt"/>
                <a:ea typeface="+mn-ea"/>
                <a:cs typeface="+mn-cs"/>
              </a:rPr>
              <a:t> concerning CMS policies and initiatives, monthly phone confer­ences with Baltimore-based CMS staff, and bi-weekly phone con­ferences with CMS Regional Office staff. CMS also convenes an annual SHIP conference to present best practices for SHIP pro­gram delivery and training, and support is available through 1-800-Medicare. In addition to these activities, CMS’ National Medicare Training Program conducts annual regional training sessions for SHIPs and other CMS partners. CMS also funds a National SHIP Resource Center, operated by the American Insti­tute for Research, that provides a variety of technical assistance and training tools, including a password-protected Web site for grantees.7 Also, the Health Assistance Partnership (HAP), a proj­ect of Families USA, offers technical assistance to SHIP state and local staff and volunteers.</a:t>
            </a:r>
          </a:p>
          <a:p>
            <a:endParaRPr lang="en-US" dirty="0"/>
          </a:p>
        </p:txBody>
      </p:sp>
      <p:sp>
        <p:nvSpPr>
          <p:cNvPr id="4" name="Slide Number Placeholder 3"/>
          <p:cNvSpPr>
            <a:spLocks noGrp="1"/>
          </p:cNvSpPr>
          <p:nvPr>
            <p:ph type="sldNum" sz="quarter" idx="10"/>
          </p:nvPr>
        </p:nvSpPr>
        <p:spPr/>
        <p:txBody>
          <a:bodyPr/>
          <a:lstStyle/>
          <a:p>
            <a:fld id="{0F7EE3DB-1C81-40C6-90CB-2C0A00CC4C98}" type="slidenum">
              <a:rPr lang="en-US" smtClean="0"/>
              <a:t>12</a:t>
            </a:fld>
            <a:endParaRPr lang="en-US"/>
          </a:p>
        </p:txBody>
      </p:sp>
    </p:spTree>
    <p:extLst>
      <p:ext uri="{BB962C8B-B14F-4D97-AF65-F5344CB8AC3E}">
        <p14:creationId xmlns:p14="http://schemas.microsoft.com/office/powerpoint/2010/main" val="1232876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Two new policy actions open the door for partnerships between Medicare Advantage (MA) plans and community-based organizations (CBOs). These changes, which expand the flexibility of MA plans to target supplementary benefits to beneficiaries, are detailed in the Business Institute’s new Policy Spotlight .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Policy Spotlight summarizes the new opportunities for CBOs made possible by the passage of the Creating High-Quality Results and Outcomes Necessary to Improve Chronic (CHRONIC) Care Act, a part of the Bipartisan Budget Act of 2018, and the release of final policy and payment updates to the MA program through the 2019 Rate Announcement and Call Letter.  Both changes allow MA plans to expand the scope of the “primarily health-related supplemental benefit standard,” and update the uniformity requirements for supplemental benefits.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Together, these changes will increase the number of allowable supplemental benefit options and provide MA enrollees with access to benefits and services that may improve their quality of life and health outcomes. They also present a significant opportunity for CBOs) to partner with MA plans. </a:t>
            </a:r>
          </a:p>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0F7EE3DB-1C81-40C6-90CB-2C0A00CC4C98}" type="slidenum">
              <a:rPr lang="en-US" smtClean="0"/>
              <a:t>14</a:t>
            </a:fld>
            <a:endParaRPr lang="en-US"/>
          </a:p>
        </p:txBody>
      </p:sp>
    </p:spTree>
    <p:extLst>
      <p:ext uri="{BB962C8B-B14F-4D97-AF65-F5344CB8AC3E}">
        <p14:creationId xmlns:p14="http://schemas.microsoft.com/office/powerpoint/2010/main" val="21837787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4600" y="1985718"/>
            <a:ext cx="5613400" cy="1951281"/>
          </a:xfrm>
          <a:prstGeom prst="rect">
            <a:avLst/>
          </a:prstGeom>
        </p:spPr>
      </p:pic>
      <p:cxnSp>
        <p:nvCxnSpPr>
          <p:cNvPr id="4" name="Straight Connector 3"/>
          <p:cNvCxnSpPr/>
          <p:nvPr userDrawn="1"/>
        </p:nvCxnSpPr>
        <p:spPr>
          <a:xfrm>
            <a:off x="2946400" y="3936999"/>
            <a:ext cx="4699000"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0" hasCustomPrompt="1"/>
          </p:nvPr>
        </p:nvSpPr>
        <p:spPr>
          <a:xfrm>
            <a:off x="2946400" y="4330700"/>
            <a:ext cx="1473200" cy="698500"/>
          </a:xfrm>
        </p:spPr>
        <p:txBody>
          <a:bodyPr>
            <a:normAutofit/>
          </a:bodyPr>
          <a:lstStyle>
            <a:lvl1pPr marL="0" indent="0" algn="ctr">
              <a:buNone/>
              <a:defRPr sz="1800"/>
            </a:lvl1pPr>
          </a:lstStyle>
          <a:p>
            <a:r>
              <a:rPr lang="en-US" dirty="0" smtClean="0"/>
              <a:t>Partner Logo</a:t>
            </a:r>
            <a:endParaRPr lang="en-US" dirty="0"/>
          </a:p>
        </p:txBody>
      </p:sp>
      <p:sp>
        <p:nvSpPr>
          <p:cNvPr id="10" name="Picture Placeholder 6"/>
          <p:cNvSpPr>
            <a:spLocks noGrp="1"/>
          </p:cNvSpPr>
          <p:nvPr>
            <p:ph type="pic" sz="quarter" idx="11" hasCustomPrompt="1"/>
          </p:nvPr>
        </p:nvSpPr>
        <p:spPr>
          <a:xfrm>
            <a:off x="4584700" y="4330700"/>
            <a:ext cx="1473200" cy="698500"/>
          </a:xfrm>
        </p:spPr>
        <p:txBody>
          <a:bodyPr>
            <a:normAutofit/>
          </a:bodyPr>
          <a:lstStyle>
            <a:lvl1pPr marL="0" indent="0" algn="ctr">
              <a:buNone/>
              <a:defRPr sz="1800"/>
            </a:lvl1pPr>
          </a:lstStyle>
          <a:p>
            <a:r>
              <a:rPr lang="en-US" smtClean="0"/>
              <a:t>Partner Logo</a:t>
            </a:r>
            <a:endParaRPr lang="en-US"/>
          </a:p>
        </p:txBody>
      </p:sp>
      <p:sp>
        <p:nvSpPr>
          <p:cNvPr id="11" name="Picture Placeholder 6"/>
          <p:cNvSpPr>
            <a:spLocks noGrp="1"/>
          </p:cNvSpPr>
          <p:nvPr>
            <p:ph type="pic" sz="quarter" idx="12" hasCustomPrompt="1"/>
          </p:nvPr>
        </p:nvSpPr>
        <p:spPr>
          <a:xfrm>
            <a:off x="6184900" y="4330700"/>
            <a:ext cx="1473200" cy="698500"/>
          </a:xfrm>
        </p:spPr>
        <p:txBody>
          <a:bodyPr>
            <a:normAutofit/>
          </a:bodyPr>
          <a:lstStyle>
            <a:lvl1pPr marL="0" indent="0" algn="ctr">
              <a:buNone/>
              <a:defRPr sz="1800"/>
            </a:lvl1pPr>
          </a:lstStyle>
          <a:p>
            <a:r>
              <a:rPr lang="en-US" smtClean="0"/>
              <a:t>Partner Logo</a:t>
            </a:r>
            <a:endParaRPr lang="en-US"/>
          </a:p>
        </p:txBody>
      </p:sp>
    </p:spTree>
    <p:extLst>
      <p:ext uri="{BB962C8B-B14F-4D97-AF65-F5344CB8AC3E}">
        <p14:creationId xmlns:p14="http://schemas.microsoft.com/office/powerpoint/2010/main" val="240910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C826AF-42C5-4453-B97B-93F5968CA7D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3B118-F855-4925-9E58-1DB1FFB4BFE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C826AF-42C5-4453-B97B-93F5968CA7D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A3B118-F855-4925-9E58-1DB1FFB4BFE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C826AF-42C5-4453-B97B-93F5968CA7DD}" type="datetimeFigureOut">
              <a:rPr lang="en-US" smtClean="0"/>
              <a:t>4/19/2018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A3B118-F855-4925-9E58-1DB1FFB4BFE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C826AF-42C5-4453-B97B-93F5968CA7DD}" type="datetimeFigureOut">
              <a:rPr lang="en-US" smtClean="0"/>
              <a:t>4/19/2018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A3B118-F855-4925-9E58-1DB1FFB4BFE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C826AF-42C5-4453-B97B-93F5968CA7DD}" type="datetimeFigureOut">
              <a:rPr lang="en-US" smtClean="0"/>
              <a:t>4/19/2018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A3B118-F855-4925-9E58-1DB1FFB4BFE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C826AF-42C5-4453-B97B-93F5968CA7D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A3B118-F855-4925-9E58-1DB1FFB4BFE8}"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1C826AF-42C5-4453-B97B-93F5968CA7DD}" type="datetimeFigureOut">
              <a:rPr lang="en-US" smtClean="0"/>
              <a:t>4/19/2018</a:t>
            </a:fld>
            <a:endParaRPr lang="en-US"/>
          </a:p>
        </p:txBody>
      </p:sp>
      <p:sp>
        <p:nvSpPr>
          <p:cNvPr id="9" name="Slide Number Placeholder 8"/>
          <p:cNvSpPr>
            <a:spLocks noGrp="1"/>
          </p:cNvSpPr>
          <p:nvPr>
            <p:ph type="sldNum" sz="quarter" idx="11"/>
          </p:nvPr>
        </p:nvSpPr>
        <p:spPr/>
        <p:txBody>
          <a:bodyPr/>
          <a:lstStyle/>
          <a:p>
            <a:fld id="{15A3B118-F855-4925-9E58-1DB1FFB4BFE8}"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C826AF-42C5-4453-B97B-93F5968CA7D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3B118-F855-4925-9E58-1DB1FFB4BFE8}"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C826AF-42C5-4453-B97B-93F5968CA7D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3B118-F855-4925-9E58-1DB1FFB4BFE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Title and Content 2">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3500" y="365126"/>
            <a:ext cx="7289800" cy="1325563"/>
          </a:xfrm>
        </p:spPr>
        <p:txBody>
          <a:bodyPr>
            <a:normAutofit/>
          </a:bodyPr>
          <a:lstStyle>
            <a:lvl1pPr>
              <a:defRPr sz="4000"/>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1333500" y="1804988"/>
            <a:ext cx="7289800" cy="406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25368" y="6054448"/>
            <a:ext cx="2819400" cy="803552"/>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9329" y="5899880"/>
            <a:ext cx="1303564" cy="958120"/>
          </a:xfrm>
          <a:prstGeom prst="rect">
            <a:avLst/>
          </a:prstGeom>
        </p:spPr>
      </p:pic>
    </p:spTree>
    <p:extLst>
      <p:ext uri="{BB962C8B-B14F-4D97-AF65-F5344CB8AC3E}">
        <p14:creationId xmlns:p14="http://schemas.microsoft.com/office/powerpoint/2010/main" val="463770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6929" y="1864948"/>
            <a:ext cx="6739538" cy="1649478"/>
          </a:xfrm>
          <a:effectLst>
            <a:outerShdw blurRad="50800" dist="38100" dir="2700000" algn="tl" rotWithShape="0">
              <a:prstClr val="black">
                <a:alpha val="40000"/>
              </a:prstClr>
            </a:outerShdw>
          </a:effectLst>
        </p:spPr>
        <p:txBody>
          <a:bodyPr anchor="b"/>
          <a:lstStyle>
            <a:lvl1pPr algn="r">
              <a:defRPr sz="6000">
                <a:solidFill>
                  <a:schemeClr val="bg1"/>
                </a:solidFill>
                <a:latin typeface="Museo 500" charset="0"/>
                <a:ea typeface="Museo 500" charset="0"/>
                <a:cs typeface="Museo 500"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17443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FEEAA4-1F6D-438C-9C02-BB5129DA70CB}" type="datetimeFigureOut">
              <a:rPr lang="en-US">
                <a:solidFill>
                  <a:prstClr val="black">
                    <a:tint val="75000"/>
                  </a:prstClr>
                </a:solidFill>
              </a:rPr>
              <a:pPr/>
              <a:t>4/19/2018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29779D-2FA0-467D-9DAF-C389D5447BC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7285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FEEAA4-1F6D-438C-9C02-BB5129DA70CB}" type="datetimeFigureOut">
              <a:rPr lang="en-US">
                <a:solidFill>
                  <a:prstClr val="black">
                    <a:tint val="75000"/>
                  </a:prstClr>
                </a:solidFill>
              </a:rPr>
              <a:pPr/>
              <a:t>4/19/2018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29779D-2FA0-467D-9DAF-C389D5447BC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622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FEEAA4-1F6D-438C-9C02-BB5129DA70CB}" type="datetimeFigureOut">
              <a:rPr lang="en-US">
                <a:solidFill>
                  <a:prstClr val="black">
                    <a:tint val="75000"/>
                  </a:prstClr>
                </a:solidFill>
              </a:rPr>
              <a:pPr/>
              <a:t>4/19/2018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29779D-2FA0-467D-9DAF-C389D5447BC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283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FEEAA4-1F6D-438C-9C02-BB5129DA70CB}" type="datetimeFigureOut">
              <a:rPr lang="en-US">
                <a:solidFill>
                  <a:prstClr val="black">
                    <a:tint val="75000"/>
                  </a:prstClr>
                </a:solidFill>
              </a:rPr>
              <a:pPr/>
              <a:t>4/19/2018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29779D-2FA0-467D-9DAF-C389D5447BC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7869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FEEAA4-1F6D-438C-9C02-BB5129DA70CB}" type="datetimeFigureOut">
              <a:rPr lang="en-US">
                <a:solidFill>
                  <a:prstClr val="black">
                    <a:tint val="75000"/>
                  </a:prstClr>
                </a:solidFill>
              </a:rPr>
              <a:pPr/>
              <a:t>4/19/2018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E29779D-2FA0-467D-9DAF-C389D5447BC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8451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EEAA4-1F6D-438C-9C02-BB5129DA70CB}" type="datetimeFigureOut">
              <a:rPr lang="en-US">
                <a:solidFill>
                  <a:prstClr val="black">
                    <a:tint val="75000"/>
                  </a:prstClr>
                </a:solidFill>
              </a:rPr>
              <a:pPr/>
              <a:t>4/19/2018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E29779D-2FA0-467D-9DAF-C389D5447BC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3242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EEAA4-1F6D-438C-9C02-BB5129DA70CB}" type="datetimeFigureOut">
              <a:rPr lang="en-US">
                <a:solidFill>
                  <a:prstClr val="black">
                    <a:tint val="75000"/>
                  </a:prstClr>
                </a:solidFill>
              </a:rPr>
              <a:pPr/>
              <a:t>4/19/2018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E29779D-2FA0-467D-9DAF-C389D5447BC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3364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FEEAA4-1F6D-438C-9C02-BB5129DA70CB}" type="datetimeFigureOut">
              <a:rPr lang="en-US">
                <a:solidFill>
                  <a:prstClr val="black">
                    <a:tint val="75000"/>
                  </a:prstClr>
                </a:solidFill>
              </a:rPr>
              <a:pPr/>
              <a:t>4/19/2018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29779D-2FA0-467D-9DAF-C389D5447BC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3448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FEEAA4-1F6D-438C-9C02-BB5129DA70CB}" type="datetimeFigureOut">
              <a:rPr lang="en-US">
                <a:solidFill>
                  <a:prstClr val="black">
                    <a:tint val="75000"/>
                  </a:prstClr>
                </a:solidFill>
              </a:rPr>
              <a:pPr/>
              <a:t>4/19/2018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29779D-2FA0-467D-9DAF-C389D5447BC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97258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FEEAA4-1F6D-438C-9C02-BB5129DA70CB}" type="datetimeFigureOut">
              <a:rPr lang="en-US">
                <a:solidFill>
                  <a:prstClr val="black">
                    <a:tint val="75000"/>
                  </a:prstClr>
                </a:solidFill>
              </a:rPr>
              <a:pPr/>
              <a:t>4/19/2018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29779D-2FA0-467D-9DAF-C389D5447BC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065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solidFill>
                  <a:srgbClr val="00539B"/>
                </a:solidFill>
                <a:latin typeface="Museo 100" charset="0"/>
                <a:ea typeface="Museo 100" charset="0"/>
                <a:cs typeface="Museo 100"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28600" indent="-228600">
              <a:buFont typeface="Arial" charset="0"/>
              <a:buChar char="•"/>
              <a:defRPr b="0" i="0">
                <a:solidFill>
                  <a:schemeClr val="tx1">
                    <a:lumMod val="65000"/>
                    <a:lumOff val="35000"/>
                  </a:schemeClr>
                </a:solidFill>
                <a:latin typeface="Avenir Next" charset="0"/>
                <a:ea typeface="Avenir Next" charset="0"/>
                <a:cs typeface="Avenir Next" charset="0"/>
              </a:defRPr>
            </a:lvl1pPr>
            <a:lvl2pPr marL="685800" indent="-228600">
              <a:buFont typeface="Arial" charset="0"/>
              <a:buChar char="•"/>
              <a:defRPr b="0" i="0">
                <a:solidFill>
                  <a:schemeClr val="tx1">
                    <a:lumMod val="65000"/>
                    <a:lumOff val="35000"/>
                  </a:schemeClr>
                </a:solidFill>
                <a:latin typeface="Avenir Next" charset="0"/>
                <a:ea typeface="Avenir Next" charset="0"/>
                <a:cs typeface="Avenir Next" charset="0"/>
              </a:defRPr>
            </a:lvl2pPr>
            <a:lvl3pPr marL="1143000" indent="-228600">
              <a:buFont typeface="Arial" charset="0"/>
              <a:buChar char="•"/>
              <a:defRPr b="0" i="0">
                <a:solidFill>
                  <a:schemeClr val="tx1">
                    <a:lumMod val="65000"/>
                    <a:lumOff val="35000"/>
                  </a:schemeClr>
                </a:solidFill>
                <a:latin typeface="Avenir Next" charset="0"/>
                <a:ea typeface="Avenir Next" charset="0"/>
                <a:cs typeface="Avenir Next" charset="0"/>
              </a:defRPr>
            </a:lvl3pPr>
            <a:lvl4pPr marL="1600200" indent="-228600">
              <a:buFont typeface="Arial" charset="0"/>
              <a:buChar char="•"/>
              <a:defRPr b="0" i="0">
                <a:solidFill>
                  <a:schemeClr val="tx1">
                    <a:lumMod val="65000"/>
                    <a:lumOff val="35000"/>
                  </a:schemeClr>
                </a:solidFill>
                <a:latin typeface="Avenir Next" charset="0"/>
                <a:ea typeface="Avenir Next" charset="0"/>
                <a:cs typeface="Avenir Next" charset="0"/>
              </a:defRPr>
            </a:lvl4pPr>
            <a:lvl5pPr marL="2057400" indent="-228600">
              <a:buFont typeface="Arial" charset="0"/>
              <a:buChar char="•"/>
              <a:defRPr b="0" i="0">
                <a:solidFill>
                  <a:schemeClr val="tx1">
                    <a:lumMod val="65000"/>
                    <a:lumOff val="35000"/>
                  </a:schemeClr>
                </a:solidFill>
                <a:latin typeface="Avenir Next" charset="0"/>
                <a:ea typeface="Avenir Next" charset="0"/>
                <a:cs typeface="Avenir Next"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970307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FEEAA4-1F6D-438C-9C02-BB5129DA70CB}" type="datetimeFigureOut">
              <a:rPr lang="en-US">
                <a:solidFill>
                  <a:prstClr val="black">
                    <a:tint val="75000"/>
                  </a:prstClr>
                </a:solidFill>
              </a:rPr>
              <a:pPr/>
              <a:t>4/19/2018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29779D-2FA0-467D-9DAF-C389D5447BC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4408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4600" y="1985718"/>
            <a:ext cx="5613400" cy="1951281"/>
          </a:xfrm>
          <a:prstGeom prst="rect">
            <a:avLst/>
          </a:prstGeom>
        </p:spPr>
      </p:pic>
      <p:cxnSp>
        <p:nvCxnSpPr>
          <p:cNvPr id="4" name="Straight Connector 3"/>
          <p:cNvCxnSpPr/>
          <p:nvPr userDrawn="1"/>
        </p:nvCxnSpPr>
        <p:spPr>
          <a:xfrm>
            <a:off x="2946400" y="3936999"/>
            <a:ext cx="4699000"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0" hasCustomPrompt="1"/>
          </p:nvPr>
        </p:nvSpPr>
        <p:spPr>
          <a:xfrm>
            <a:off x="2946400" y="4330700"/>
            <a:ext cx="1473200" cy="698500"/>
          </a:xfrm>
        </p:spPr>
        <p:txBody>
          <a:bodyPr>
            <a:normAutofit/>
          </a:bodyPr>
          <a:lstStyle>
            <a:lvl1pPr marL="0" indent="0" algn="ctr">
              <a:buNone/>
              <a:defRPr sz="1800"/>
            </a:lvl1pPr>
          </a:lstStyle>
          <a:p>
            <a:r>
              <a:rPr lang="en-US" dirty="0" smtClean="0"/>
              <a:t>Partner Logo</a:t>
            </a:r>
            <a:endParaRPr lang="en-US" dirty="0"/>
          </a:p>
        </p:txBody>
      </p:sp>
      <p:sp>
        <p:nvSpPr>
          <p:cNvPr id="10" name="Picture Placeholder 6"/>
          <p:cNvSpPr>
            <a:spLocks noGrp="1"/>
          </p:cNvSpPr>
          <p:nvPr>
            <p:ph type="pic" sz="quarter" idx="11" hasCustomPrompt="1"/>
          </p:nvPr>
        </p:nvSpPr>
        <p:spPr>
          <a:xfrm>
            <a:off x="4584700" y="4330700"/>
            <a:ext cx="1473200" cy="698500"/>
          </a:xfrm>
        </p:spPr>
        <p:txBody>
          <a:bodyPr>
            <a:normAutofit/>
          </a:bodyPr>
          <a:lstStyle>
            <a:lvl1pPr marL="0" indent="0" algn="ctr">
              <a:buNone/>
              <a:defRPr sz="1800"/>
            </a:lvl1pPr>
          </a:lstStyle>
          <a:p>
            <a:r>
              <a:rPr lang="en-US" smtClean="0"/>
              <a:t>Partner Logo</a:t>
            </a:r>
            <a:endParaRPr lang="en-US"/>
          </a:p>
        </p:txBody>
      </p:sp>
      <p:sp>
        <p:nvSpPr>
          <p:cNvPr id="11" name="Picture Placeholder 6"/>
          <p:cNvSpPr>
            <a:spLocks noGrp="1"/>
          </p:cNvSpPr>
          <p:nvPr>
            <p:ph type="pic" sz="quarter" idx="12" hasCustomPrompt="1"/>
          </p:nvPr>
        </p:nvSpPr>
        <p:spPr>
          <a:xfrm>
            <a:off x="6184900" y="4330700"/>
            <a:ext cx="1473200" cy="698500"/>
          </a:xfrm>
        </p:spPr>
        <p:txBody>
          <a:bodyPr>
            <a:normAutofit/>
          </a:bodyPr>
          <a:lstStyle>
            <a:lvl1pPr marL="0" indent="0" algn="ctr">
              <a:buNone/>
              <a:defRPr sz="1800"/>
            </a:lvl1pPr>
          </a:lstStyle>
          <a:p>
            <a:r>
              <a:rPr lang="en-US" smtClean="0"/>
              <a:t>Partner Logo</a:t>
            </a:r>
            <a:endParaRPr lang="en-US"/>
          </a:p>
        </p:txBody>
      </p:sp>
    </p:spTree>
    <p:extLst>
      <p:ext uri="{BB962C8B-B14F-4D97-AF65-F5344CB8AC3E}">
        <p14:creationId xmlns:p14="http://schemas.microsoft.com/office/powerpoint/2010/main" val="3133552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6929" y="1864948"/>
            <a:ext cx="6739538" cy="1649478"/>
          </a:xfrm>
          <a:effectLst>
            <a:outerShdw blurRad="50800" dist="38100" dir="2700000" algn="tl" rotWithShape="0">
              <a:prstClr val="black">
                <a:alpha val="40000"/>
              </a:prstClr>
            </a:outerShdw>
          </a:effectLst>
        </p:spPr>
        <p:txBody>
          <a:bodyPr anchor="b"/>
          <a:lstStyle>
            <a:lvl1pPr algn="r">
              <a:defRPr sz="6000">
                <a:solidFill>
                  <a:schemeClr val="bg1"/>
                </a:solidFill>
                <a:latin typeface="Museo 500" charset="0"/>
                <a:ea typeface="Museo 500" charset="0"/>
                <a:cs typeface="Museo 500"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6971154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solidFill>
                  <a:srgbClr val="00539B"/>
                </a:solidFill>
                <a:latin typeface="Museo 100" charset="0"/>
                <a:ea typeface="Museo 100" charset="0"/>
                <a:cs typeface="Museo 100"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28600" indent="-228600">
              <a:buFont typeface="Arial" charset="0"/>
              <a:buChar char="•"/>
              <a:defRPr b="0" i="0">
                <a:solidFill>
                  <a:schemeClr val="tx1">
                    <a:lumMod val="65000"/>
                    <a:lumOff val="35000"/>
                  </a:schemeClr>
                </a:solidFill>
                <a:latin typeface="Avenir Next" charset="0"/>
                <a:ea typeface="Avenir Next" charset="0"/>
                <a:cs typeface="Avenir Next" charset="0"/>
              </a:defRPr>
            </a:lvl1pPr>
            <a:lvl2pPr marL="685800" indent="-228600">
              <a:buFont typeface="Arial" charset="0"/>
              <a:buChar char="•"/>
              <a:defRPr b="0" i="0">
                <a:solidFill>
                  <a:schemeClr val="tx1">
                    <a:lumMod val="65000"/>
                    <a:lumOff val="35000"/>
                  </a:schemeClr>
                </a:solidFill>
                <a:latin typeface="Avenir Next" charset="0"/>
                <a:ea typeface="Avenir Next" charset="0"/>
                <a:cs typeface="Avenir Next" charset="0"/>
              </a:defRPr>
            </a:lvl2pPr>
            <a:lvl3pPr marL="1143000" indent="-228600">
              <a:buFont typeface="Arial" charset="0"/>
              <a:buChar char="•"/>
              <a:defRPr b="0" i="0">
                <a:solidFill>
                  <a:schemeClr val="tx1">
                    <a:lumMod val="65000"/>
                    <a:lumOff val="35000"/>
                  </a:schemeClr>
                </a:solidFill>
                <a:latin typeface="Avenir Next" charset="0"/>
                <a:ea typeface="Avenir Next" charset="0"/>
                <a:cs typeface="Avenir Next" charset="0"/>
              </a:defRPr>
            </a:lvl3pPr>
            <a:lvl4pPr marL="1600200" indent="-228600">
              <a:buFont typeface="Arial" charset="0"/>
              <a:buChar char="•"/>
              <a:defRPr b="0" i="0">
                <a:solidFill>
                  <a:schemeClr val="tx1">
                    <a:lumMod val="65000"/>
                    <a:lumOff val="35000"/>
                  </a:schemeClr>
                </a:solidFill>
                <a:latin typeface="Avenir Next" charset="0"/>
                <a:ea typeface="Avenir Next" charset="0"/>
                <a:cs typeface="Avenir Next" charset="0"/>
              </a:defRPr>
            </a:lvl4pPr>
            <a:lvl5pPr marL="2057400" indent="-228600">
              <a:buFont typeface="Arial" charset="0"/>
              <a:buChar char="•"/>
              <a:defRPr b="0" i="0">
                <a:solidFill>
                  <a:schemeClr val="tx1">
                    <a:lumMod val="65000"/>
                    <a:lumOff val="35000"/>
                  </a:schemeClr>
                </a:solidFill>
                <a:latin typeface="Avenir Next" charset="0"/>
                <a:ea typeface="Avenir Next" charset="0"/>
                <a:cs typeface="Avenir Next"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881605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3500" y="365126"/>
            <a:ext cx="7289800" cy="1325563"/>
          </a:xfrm>
        </p:spPr>
        <p:txBody>
          <a:bodyPr>
            <a:normAutofit/>
          </a:bodyPr>
          <a:lstStyle>
            <a:lvl1pPr>
              <a:defRPr sz="4000"/>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1333500" y="1804988"/>
            <a:ext cx="7289800" cy="406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25368" y="6054448"/>
            <a:ext cx="2819400" cy="803552"/>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9329" y="5899880"/>
            <a:ext cx="1303564" cy="958120"/>
          </a:xfrm>
          <a:prstGeom prst="rect">
            <a:avLst/>
          </a:prstGeom>
        </p:spPr>
      </p:pic>
    </p:spTree>
    <p:extLst>
      <p:ext uri="{BB962C8B-B14F-4D97-AF65-F5344CB8AC3E}">
        <p14:creationId xmlns:p14="http://schemas.microsoft.com/office/powerpoint/2010/main" val="33971675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4">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3500" y="365126"/>
            <a:ext cx="7289800" cy="1325563"/>
          </a:xfrm>
        </p:spPr>
        <p:txBody>
          <a:bodyPr>
            <a:normAutofit/>
          </a:bodyPr>
          <a:lstStyle>
            <a:lvl1pPr>
              <a:defRPr sz="4000"/>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1333500" y="1803400"/>
            <a:ext cx="7289800" cy="40599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41616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lank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25368" y="6054448"/>
            <a:ext cx="2819400" cy="803552"/>
          </a:xfrm>
          <a:prstGeom prst="rect">
            <a:avLst/>
          </a:prstGeom>
        </p:spPr>
      </p:pic>
    </p:spTree>
    <p:extLst>
      <p:ext uri="{BB962C8B-B14F-4D97-AF65-F5344CB8AC3E}">
        <p14:creationId xmlns:p14="http://schemas.microsoft.com/office/powerpoint/2010/main" val="245001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3500" y="365126"/>
            <a:ext cx="7289800" cy="1325563"/>
          </a:xfrm>
        </p:spPr>
        <p:txBody>
          <a:bodyPr>
            <a:normAutofit/>
          </a:bodyPr>
          <a:lstStyle>
            <a:lvl1pPr>
              <a:defRPr sz="4000"/>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1333500" y="1804988"/>
            <a:ext cx="7289800" cy="406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25368" y="6054448"/>
            <a:ext cx="2819400" cy="803552"/>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9329" y="5899880"/>
            <a:ext cx="1303564" cy="958120"/>
          </a:xfrm>
          <a:prstGeom prst="rect">
            <a:avLst/>
          </a:prstGeom>
        </p:spPr>
      </p:pic>
    </p:spTree>
    <p:extLst>
      <p:ext uri="{BB962C8B-B14F-4D97-AF65-F5344CB8AC3E}">
        <p14:creationId xmlns:p14="http://schemas.microsoft.com/office/powerpoint/2010/main" val="463770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4">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3500" y="365126"/>
            <a:ext cx="7289800" cy="1325563"/>
          </a:xfrm>
        </p:spPr>
        <p:txBody>
          <a:bodyPr>
            <a:normAutofit/>
          </a:bodyPr>
          <a:lstStyle>
            <a:lvl1pPr>
              <a:defRPr sz="4000"/>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1333500" y="1803400"/>
            <a:ext cx="7289800" cy="40599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4649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25368" y="6054448"/>
            <a:ext cx="2819400" cy="803552"/>
          </a:xfrm>
          <a:prstGeom prst="rect">
            <a:avLst/>
          </a:prstGeom>
        </p:spPr>
      </p:pic>
    </p:spTree>
    <p:extLst>
      <p:ext uri="{BB962C8B-B14F-4D97-AF65-F5344CB8AC3E}">
        <p14:creationId xmlns:p14="http://schemas.microsoft.com/office/powerpoint/2010/main" val="2141857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ection Header">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6929" y="1864948"/>
            <a:ext cx="6739538" cy="1649478"/>
          </a:xfrm>
          <a:effectLst>
            <a:outerShdw blurRad="50800" dist="38100" dir="2700000" algn="tl" rotWithShape="0">
              <a:prstClr val="black">
                <a:alpha val="40000"/>
              </a:prstClr>
            </a:outerShdw>
          </a:effectLst>
        </p:spPr>
        <p:txBody>
          <a:bodyPr anchor="b"/>
          <a:lstStyle>
            <a:lvl1pPr algn="r">
              <a:defRPr sz="4500">
                <a:solidFill>
                  <a:schemeClr val="bg1"/>
                </a:solidFill>
                <a:latin typeface="Museo 500" charset="0"/>
                <a:ea typeface="Museo 500" charset="0"/>
                <a:cs typeface="Museo 500"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14258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C826AF-42C5-4453-B97B-93F5968CA7D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3B118-F855-4925-9E58-1DB1FFB4BFE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C826AF-42C5-4453-B97B-93F5968CA7D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3B118-F855-4925-9E58-1DB1FFB4BFE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3.xml"/><Relationship Id="rId7"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2387" y="365126"/>
            <a:ext cx="8062963"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2387" y="1825625"/>
            <a:ext cx="8062963" cy="39909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074168" y="6054448"/>
            <a:ext cx="2819400" cy="803552"/>
          </a:xfrm>
          <a:prstGeom prst="rect">
            <a:avLst/>
          </a:prstGeom>
        </p:spPr>
      </p:pic>
    </p:spTree>
    <p:extLst>
      <p:ext uri="{BB962C8B-B14F-4D97-AF65-F5344CB8AC3E}">
        <p14:creationId xmlns:p14="http://schemas.microsoft.com/office/powerpoint/2010/main" val="153284542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4" r:id="rId4"/>
    <p:sldLayoutId id="2147483682" r:id="rId5"/>
    <p:sldLayoutId id="2147483683" r:id="rId6"/>
    <p:sldLayoutId id="2147483685" r:id="rId7"/>
  </p:sldLayoutIdLst>
  <p:txStyles>
    <p:titleStyle>
      <a:lvl1pPr algn="l" defTabSz="914400" rtl="0" eaLnBrk="1" latinLnBrk="0" hangingPunct="1">
        <a:lnSpc>
          <a:spcPct val="90000"/>
        </a:lnSpc>
        <a:spcBef>
          <a:spcPct val="0"/>
        </a:spcBef>
        <a:buNone/>
        <a:defRPr sz="4400" b="0" i="0" kern="1200">
          <a:solidFill>
            <a:srgbClr val="00539B"/>
          </a:solidFill>
          <a:latin typeface="Museo 100" charset="0"/>
          <a:ea typeface="Museo 100" charset="0"/>
          <a:cs typeface="Museo 100" charset="0"/>
        </a:defRPr>
      </a:lvl1pPr>
    </p:titleStyle>
    <p:bodyStyle>
      <a:lvl1pPr marL="228600" indent="-228600" algn="l" defTabSz="914400" rtl="0" eaLnBrk="1" latinLnBrk="0" hangingPunct="1">
        <a:lnSpc>
          <a:spcPct val="90000"/>
        </a:lnSpc>
        <a:spcBef>
          <a:spcPts val="1000"/>
        </a:spcBef>
        <a:buFont typeface="Arial" charset="0"/>
        <a:buChar char="•"/>
        <a:tabLst/>
        <a:defRPr sz="2800" kern="1200">
          <a:solidFill>
            <a:schemeClr val="tx1">
              <a:lumMod val="65000"/>
              <a:lumOff val="35000"/>
            </a:schemeClr>
          </a:solidFill>
          <a:latin typeface="Avenir Next" charset="0"/>
          <a:ea typeface="Avenir Next" charset="0"/>
          <a:cs typeface="Avenir Next" charset="0"/>
        </a:defRPr>
      </a:lvl1pPr>
      <a:lvl2pPr marL="685800" indent="-228600" algn="l" defTabSz="914400" rtl="0" eaLnBrk="1" latinLnBrk="0" hangingPunct="1">
        <a:lnSpc>
          <a:spcPct val="90000"/>
        </a:lnSpc>
        <a:spcBef>
          <a:spcPts val="500"/>
        </a:spcBef>
        <a:buFont typeface="Arial" charset="0"/>
        <a:buChar char="•"/>
        <a:tabLst/>
        <a:defRPr sz="2400" kern="1200">
          <a:solidFill>
            <a:schemeClr val="tx1">
              <a:lumMod val="65000"/>
              <a:lumOff val="35000"/>
            </a:schemeClr>
          </a:solidFill>
          <a:latin typeface="Avenir Next" charset="0"/>
          <a:ea typeface="Avenir Next" charset="0"/>
          <a:cs typeface="Avenir Next" charset="0"/>
        </a:defRPr>
      </a:lvl2pPr>
      <a:lvl3pPr marL="1143000" indent="-228600" algn="l" defTabSz="914400" rtl="0" eaLnBrk="1" latinLnBrk="0" hangingPunct="1">
        <a:lnSpc>
          <a:spcPct val="90000"/>
        </a:lnSpc>
        <a:spcBef>
          <a:spcPts val="500"/>
        </a:spcBef>
        <a:buFont typeface="Arial" charset="0"/>
        <a:buChar char="•"/>
        <a:tabLst/>
        <a:defRPr sz="2000" kern="1200">
          <a:solidFill>
            <a:schemeClr val="tx1">
              <a:lumMod val="65000"/>
              <a:lumOff val="35000"/>
            </a:schemeClr>
          </a:solidFill>
          <a:latin typeface="Avenir Next" charset="0"/>
          <a:ea typeface="Avenir Next" charset="0"/>
          <a:cs typeface="Avenir Next" charset="0"/>
        </a:defRPr>
      </a:lvl3pPr>
      <a:lvl4pPr marL="1600200" indent="-228600" algn="l" defTabSz="914400" rtl="0" eaLnBrk="1" latinLnBrk="0" hangingPunct="1">
        <a:lnSpc>
          <a:spcPct val="90000"/>
        </a:lnSpc>
        <a:spcBef>
          <a:spcPts val="500"/>
        </a:spcBef>
        <a:buFont typeface="Arial" charset="0"/>
        <a:buChar char="•"/>
        <a:tabLst/>
        <a:defRPr sz="1800" kern="1200">
          <a:solidFill>
            <a:schemeClr val="tx1">
              <a:lumMod val="65000"/>
              <a:lumOff val="35000"/>
            </a:schemeClr>
          </a:solidFill>
          <a:latin typeface="Avenir Next" charset="0"/>
          <a:ea typeface="Avenir Next" charset="0"/>
          <a:cs typeface="Avenir Next" charset="0"/>
        </a:defRPr>
      </a:lvl4pPr>
      <a:lvl5pPr marL="1993900" indent="-165100" algn="l" defTabSz="914400" rtl="0" eaLnBrk="1" latinLnBrk="0" hangingPunct="1">
        <a:lnSpc>
          <a:spcPct val="90000"/>
        </a:lnSpc>
        <a:spcBef>
          <a:spcPts val="500"/>
        </a:spcBef>
        <a:buFont typeface="Arial" charset="0"/>
        <a:buChar char="•"/>
        <a:tabLst/>
        <a:defRPr sz="1800" kern="1200">
          <a:solidFill>
            <a:schemeClr val="tx1">
              <a:lumMod val="65000"/>
              <a:lumOff val="35000"/>
            </a:schemeClr>
          </a:solidFill>
          <a:latin typeface="Avenir Next" charset="0"/>
          <a:ea typeface="Avenir Next" charset="0"/>
          <a:cs typeface="Avenir Nex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4/19/2018</a:t>
            </a:fld>
            <a:endParaRPr lang="en-US" dirty="0"/>
          </a:p>
        </p:txBody>
      </p:sp>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074168" y="6054448"/>
            <a:ext cx="2819400" cy="803552"/>
          </a:xfrm>
          <a:prstGeom prst="rect">
            <a:avLst/>
          </a:prstGeom>
        </p:spPr>
      </p:pic>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2"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EEAA4-1F6D-438C-9C02-BB5129DA70CB}" type="datetimeFigureOut">
              <a:rPr lang="en-US" smtClean="0">
                <a:solidFill>
                  <a:prstClr val="black">
                    <a:tint val="75000"/>
                  </a:prstClr>
                </a:solidFill>
              </a:rPr>
              <a:pPr/>
              <a:t>4/19/2018</a:t>
            </a:fld>
            <a:endParaRPr lang="en-US"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9779D-2FA0-467D-9DAF-C389D5447BCA}"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val="174270377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2387" y="365126"/>
            <a:ext cx="8062963"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2387" y="1825625"/>
            <a:ext cx="8062963" cy="39909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74168" y="6054448"/>
            <a:ext cx="2819400" cy="803552"/>
          </a:xfrm>
          <a:prstGeom prst="rect">
            <a:avLst/>
          </a:prstGeom>
        </p:spPr>
      </p:pic>
    </p:spTree>
    <p:extLst>
      <p:ext uri="{BB962C8B-B14F-4D97-AF65-F5344CB8AC3E}">
        <p14:creationId xmlns:p14="http://schemas.microsoft.com/office/powerpoint/2010/main" val="2023523470"/>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Lst>
  <p:txStyles>
    <p:titleStyle>
      <a:lvl1pPr algn="l" defTabSz="914400" rtl="0" eaLnBrk="1" latinLnBrk="0" hangingPunct="1">
        <a:lnSpc>
          <a:spcPct val="90000"/>
        </a:lnSpc>
        <a:spcBef>
          <a:spcPct val="0"/>
        </a:spcBef>
        <a:buNone/>
        <a:defRPr sz="4400" b="0" i="0" kern="1200">
          <a:solidFill>
            <a:srgbClr val="00539B"/>
          </a:solidFill>
          <a:latin typeface="Museo 100" charset="0"/>
          <a:ea typeface="Museo 100" charset="0"/>
          <a:cs typeface="Museo 100" charset="0"/>
        </a:defRPr>
      </a:lvl1pPr>
    </p:titleStyle>
    <p:bodyStyle>
      <a:lvl1pPr marL="228600" indent="-228600" algn="l" defTabSz="914400" rtl="0" eaLnBrk="1" latinLnBrk="0" hangingPunct="1">
        <a:lnSpc>
          <a:spcPct val="90000"/>
        </a:lnSpc>
        <a:spcBef>
          <a:spcPts val="1000"/>
        </a:spcBef>
        <a:buFont typeface="Arial" charset="0"/>
        <a:buChar char="•"/>
        <a:tabLst/>
        <a:defRPr sz="2800" kern="1200">
          <a:solidFill>
            <a:schemeClr val="tx1">
              <a:lumMod val="65000"/>
              <a:lumOff val="35000"/>
            </a:schemeClr>
          </a:solidFill>
          <a:latin typeface="Avenir Next" charset="0"/>
          <a:ea typeface="Avenir Next" charset="0"/>
          <a:cs typeface="Avenir Next" charset="0"/>
        </a:defRPr>
      </a:lvl1pPr>
      <a:lvl2pPr marL="685800" indent="-228600" algn="l" defTabSz="914400" rtl="0" eaLnBrk="1" latinLnBrk="0" hangingPunct="1">
        <a:lnSpc>
          <a:spcPct val="90000"/>
        </a:lnSpc>
        <a:spcBef>
          <a:spcPts val="500"/>
        </a:spcBef>
        <a:buFont typeface="Arial" charset="0"/>
        <a:buChar char="•"/>
        <a:tabLst/>
        <a:defRPr sz="2400" kern="1200">
          <a:solidFill>
            <a:schemeClr val="tx1">
              <a:lumMod val="65000"/>
              <a:lumOff val="35000"/>
            </a:schemeClr>
          </a:solidFill>
          <a:latin typeface="Avenir Next" charset="0"/>
          <a:ea typeface="Avenir Next" charset="0"/>
          <a:cs typeface="Avenir Next" charset="0"/>
        </a:defRPr>
      </a:lvl2pPr>
      <a:lvl3pPr marL="1143000" indent="-228600" algn="l" defTabSz="914400" rtl="0" eaLnBrk="1" latinLnBrk="0" hangingPunct="1">
        <a:lnSpc>
          <a:spcPct val="90000"/>
        </a:lnSpc>
        <a:spcBef>
          <a:spcPts val="500"/>
        </a:spcBef>
        <a:buFont typeface="Arial" charset="0"/>
        <a:buChar char="•"/>
        <a:tabLst/>
        <a:defRPr sz="2000" kern="1200">
          <a:solidFill>
            <a:schemeClr val="tx1">
              <a:lumMod val="65000"/>
              <a:lumOff val="35000"/>
            </a:schemeClr>
          </a:solidFill>
          <a:latin typeface="Avenir Next" charset="0"/>
          <a:ea typeface="Avenir Next" charset="0"/>
          <a:cs typeface="Avenir Next" charset="0"/>
        </a:defRPr>
      </a:lvl3pPr>
      <a:lvl4pPr marL="1600200" indent="-228600" algn="l" defTabSz="914400" rtl="0" eaLnBrk="1" latinLnBrk="0" hangingPunct="1">
        <a:lnSpc>
          <a:spcPct val="90000"/>
        </a:lnSpc>
        <a:spcBef>
          <a:spcPts val="500"/>
        </a:spcBef>
        <a:buFont typeface="Arial" charset="0"/>
        <a:buChar char="•"/>
        <a:tabLst/>
        <a:defRPr sz="1800" kern="1200">
          <a:solidFill>
            <a:schemeClr val="tx1">
              <a:lumMod val="65000"/>
              <a:lumOff val="35000"/>
            </a:schemeClr>
          </a:solidFill>
          <a:latin typeface="Avenir Next" charset="0"/>
          <a:ea typeface="Avenir Next" charset="0"/>
          <a:cs typeface="Avenir Next" charset="0"/>
        </a:defRPr>
      </a:lvl4pPr>
      <a:lvl5pPr marL="1993900" indent="-165100" algn="l" defTabSz="914400" rtl="0" eaLnBrk="1" latinLnBrk="0" hangingPunct="1">
        <a:lnSpc>
          <a:spcPct val="90000"/>
        </a:lnSpc>
        <a:spcBef>
          <a:spcPts val="500"/>
        </a:spcBef>
        <a:buFont typeface="Arial" charset="0"/>
        <a:buChar char="•"/>
        <a:tabLst/>
        <a:defRPr sz="1800" kern="1200">
          <a:solidFill>
            <a:schemeClr val="tx1">
              <a:lumMod val="65000"/>
              <a:lumOff val="35000"/>
            </a:schemeClr>
          </a:solidFill>
          <a:latin typeface="Avenir Next" charset="0"/>
          <a:ea typeface="Avenir Next" charset="0"/>
          <a:cs typeface="Avenir Nex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hyperlink" Target="https://www.ncoa.org/blog/straight-talk-seniors-fy18-budget-update-medicare-ship-program/"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hyperlink" Target="https://kaiserfamilyfoundation.files.wordpress.com/2017/06/2052-21-figure-1.png"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hyperlink" Target="https://www.ncoa.org/economic-security/benefits/prescriptions/lis-extrahelp/" TargetMode="External"/><Relationship Id="rId7" Type="http://schemas.openxmlformats.org/officeDocument/2006/relationships/hyperlink" Target="https://www.ncoa.org/centerforbenefits/mippa/"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hyperlink" Target="https://www.ncoa.org/economic-security/benefits/other-benefits/energy-assistance/" TargetMode="External"/><Relationship Id="rId5" Type="http://schemas.openxmlformats.org/officeDocument/2006/relationships/hyperlink" Target="https://www.ncoa.org/economic-security/benefits/food-and-nutrition/food-assistance-benefits/" TargetMode="External"/><Relationship Id="rId4" Type="http://schemas.openxmlformats.org/officeDocument/2006/relationships/hyperlink" Target="https://www.ncoa.org/economic-security/benefits/medicare-and-medicaid/medicaid-msp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hyperlink" Target="https://www.medicare.gov/what-medicare-covers/index.html" TargetMode="Externa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9.xml"/><Relationship Id="rId4" Type="http://schemas.openxmlformats.org/officeDocument/2006/relationships/hyperlink" Target="https://www.n4a.org/Files/2017%20AAA%20Survey%20Report/AAANationalSurvey_web.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hyperlink" Target="https://www.ncoa.org/blog/straight-talk-seniors-fy18-budget-update-medicare-ship-program/" TargetMode="Externa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95144" y="1137929"/>
            <a:ext cx="7535537" cy="2092881"/>
          </a:xfrm>
          <a:prstGeom prst="rect">
            <a:avLst/>
          </a:prstGeom>
          <a:noFill/>
        </p:spPr>
        <p:txBody>
          <a:bodyPr wrap="square" rtlCol="0">
            <a:spAutoFit/>
          </a:bodyPr>
          <a:lstStyle/>
          <a:p>
            <a:pPr algn="ctr"/>
            <a:r>
              <a:rPr lang="en-US" sz="3200" b="1" kern="0" dirty="0" smtClean="0">
                <a:solidFill>
                  <a:prstClr val="black"/>
                </a:solidFill>
              </a:rPr>
              <a:t>Improving Consumer Understanding of Medicare Advantage</a:t>
            </a:r>
          </a:p>
          <a:p>
            <a:pPr algn="ctr"/>
            <a:r>
              <a:rPr lang="en-US" kern="0" dirty="0" smtClean="0">
                <a:solidFill>
                  <a:prstClr val="black"/>
                </a:solidFill>
                <a:latin typeface="Museo 500" panose="02000000000000000000" pitchFamily="50" charset="0"/>
              </a:rPr>
              <a:t>Better Medicare Alliance Capitol Hill Briefing</a:t>
            </a:r>
          </a:p>
          <a:p>
            <a:pPr algn="ctr"/>
            <a:r>
              <a:rPr lang="en-US" kern="0" dirty="0" smtClean="0">
                <a:solidFill>
                  <a:prstClr val="black"/>
                </a:solidFill>
                <a:latin typeface="Museo 500" panose="02000000000000000000" pitchFamily="50" charset="0"/>
              </a:rPr>
              <a:t>April 20, 2018</a:t>
            </a:r>
          </a:p>
          <a:p>
            <a:pPr algn="ctr"/>
            <a:endParaRPr lang="en-US" sz="3000" kern="0" dirty="0" smtClean="0">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987" y="2894965"/>
            <a:ext cx="7943850" cy="1858963"/>
          </a:xfrm>
          <a:prstGeom prst="rect">
            <a:avLst/>
          </a:prstGeom>
          <a:solidFill>
            <a:srgbClr val="5A3A73"/>
          </a:solidFill>
          <a:ln>
            <a:noFill/>
          </a:ln>
          <a:effectLst/>
        </p:spPr>
      </p:pic>
    </p:spTree>
    <p:extLst>
      <p:ext uri="{BB962C8B-B14F-4D97-AF65-F5344CB8AC3E}">
        <p14:creationId xmlns:p14="http://schemas.microsoft.com/office/powerpoint/2010/main" val="837321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77743"/>
            <a:ext cx="7289800" cy="1325563"/>
          </a:xfrm>
        </p:spPr>
        <p:txBody>
          <a:bodyPr/>
          <a:lstStyle/>
          <a:p>
            <a:r>
              <a:rPr lang="en-US" dirty="0" smtClean="0"/>
              <a:t>SHIP Counselor Volunteers</a:t>
            </a:r>
            <a:endParaRPr lang="en-US" dirty="0"/>
          </a:p>
        </p:txBody>
      </p:sp>
      <p:sp>
        <p:nvSpPr>
          <p:cNvPr id="3" name="Content Placeholder 2"/>
          <p:cNvSpPr>
            <a:spLocks noGrp="1"/>
          </p:cNvSpPr>
          <p:nvPr>
            <p:ph sz="quarter" idx="10"/>
          </p:nvPr>
        </p:nvSpPr>
        <p:spPr>
          <a:xfrm>
            <a:off x="1178429" y="1800012"/>
            <a:ext cx="4057106" cy="4062412"/>
          </a:xfrm>
        </p:spPr>
        <p:txBody>
          <a:bodyPr>
            <a:normAutofit/>
          </a:bodyPr>
          <a:lstStyle/>
          <a:p>
            <a:r>
              <a:rPr lang="en-US" sz="2000" u="sng" dirty="0" smtClean="0"/>
              <a:t>SHIPs</a:t>
            </a:r>
            <a:r>
              <a:rPr lang="en-US" sz="2000" dirty="0"/>
              <a:t> oversee a network of more than 3,300 local SHIP offices and over 15,000 </a:t>
            </a:r>
            <a:r>
              <a:rPr lang="en-US" sz="2000" dirty="0" smtClean="0"/>
              <a:t>counselors. </a:t>
            </a:r>
            <a:br>
              <a:rPr lang="en-US" sz="2000" dirty="0" smtClean="0"/>
            </a:br>
            <a:endParaRPr lang="en-US" sz="2000" dirty="0" smtClean="0"/>
          </a:p>
          <a:p>
            <a:r>
              <a:rPr lang="en-US" sz="2000" b="1" dirty="0" smtClean="0">
                <a:solidFill>
                  <a:srgbClr val="015E9C"/>
                </a:solidFill>
              </a:rPr>
              <a:t>57</a:t>
            </a:r>
            <a:r>
              <a:rPr lang="en-US" sz="2000" b="1" dirty="0">
                <a:solidFill>
                  <a:srgbClr val="015E9C"/>
                </a:solidFill>
              </a:rPr>
              <a:t>%</a:t>
            </a:r>
            <a:r>
              <a:rPr lang="en-US" sz="2000" dirty="0"/>
              <a:t> of </a:t>
            </a:r>
            <a:r>
              <a:rPr lang="en-US" sz="2000" dirty="0" smtClean="0"/>
              <a:t>SHIP counselors </a:t>
            </a:r>
            <a:r>
              <a:rPr lang="en-US" sz="2000" dirty="0"/>
              <a:t>are highly trained volunteers who donate almost 2 million hours of assistance </a:t>
            </a:r>
            <a:r>
              <a:rPr lang="en-US" sz="2000" dirty="0" smtClean="0"/>
              <a:t>annually.*</a:t>
            </a:r>
            <a:endParaRPr lang="en-US" sz="2000" dirty="0"/>
          </a:p>
        </p:txBody>
      </p:sp>
      <p:pic>
        <p:nvPicPr>
          <p:cNvPr id="5" name="Picture 4"/>
          <p:cNvPicPr>
            <a:picLocks noChangeAspect="1"/>
          </p:cNvPicPr>
          <p:nvPr/>
        </p:nvPicPr>
        <p:blipFill>
          <a:blip r:embed="rId3"/>
          <a:stretch>
            <a:fillRect/>
          </a:stretch>
        </p:blipFill>
        <p:spPr>
          <a:xfrm>
            <a:off x="5375684" y="2223623"/>
            <a:ext cx="3247616" cy="1982680"/>
          </a:xfrm>
          <a:prstGeom prst="rect">
            <a:avLst/>
          </a:prstGeom>
        </p:spPr>
      </p:pic>
      <p:sp>
        <p:nvSpPr>
          <p:cNvPr id="6" name="TextBox 5"/>
          <p:cNvSpPr txBox="1"/>
          <p:nvPr/>
        </p:nvSpPr>
        <p:spPr>
          <a:xfrm>
            <a:off x="1333500" y="4864851"/>
            <a:ext cx="3108960" cy="369332"/>
          </a:xfrm>
          <a:prstGeom prst="rect">
            <a:avLst/>
          </a:prstGeom>
          <a:noFill/>
        </p:spPr>
        <p:txBody>
          <a:bodyPr wrap="square" rtlCol="0">
            <a:spAutoFit/>
          </a:bodyPr>
          <a:lstStyle/>
          <a:p>
            <a:r>
              <a:rPr lang="en-US" sz="900" dirty="0" smtClean="0">
                <a:hlinkClick r:id="rId4"/>
              </a:rPr>
              <a:t>*https</a:t>
            </a:r>
            <a:r>
              <a:rPr lang="en-US" sz="900" dirty="0">
                <a:hlinkClick r:id="rId4"/>
              </a:rPr>
              <a:t>://www.ncoa.org/blog/straight-talk-seniors-fy18-budget-update-medicare-ship-program</a:t>
            </a:r>
            <a:r>
              <a:rPr lang="en-US" sz="900" dirty="0" smtClean="0">
                <a:hlinkClick r:id="rId4"/>
              </a:rPr>
              <a:t>/</a:t>
            </a:r>
            <a:r>
              <a:rPr lang="en-US" sz="900" dirty="0" smtClean="0"/>
              <a:t> </a:t>
            </a:r>
            <a:endParaRPr lang="en-US" sz="900" dirty="0"/>
          </a:p>
        </p:txBody>
      </p:sp>
    </p:spTree>
    <p:extLst>
      <p:ext uri="{BB962C8B-B14F-4D97-AF65-F5344CB8AC3E}">
        <p14:creationId xmlns:p14="http://schemas.microsoft.com/office/powerpoint/2010/main" val="2299580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322549"/>
            <a:ext cx="7289800" cy="1325563"/>
          </a:xfrm>
        </p:spPr>
        <p:txBody>
          <a:bodyPr/>
          <a:lstStyle/>
          <a:p>
            <a:r>
              <a:rPr lang="en-US" dirty="0" smtClean="0"/>
              <a:t>SHIP Training Resources</a:t>
            </a:r>
            <a:endParaRPr lang="en-US" dirty="0"/>
          </a:p>
        </p:txBody>
      </p:sp>
      <p:sp>
        <p:nvSpPr>
          <p:cNvPr id="3" name="Content Placeholder 2"/>
          <p:cNvSpPr>
            <a:spLocks noGrp="1"/>
          </p:cNvSpPr>
          <p:nvPr>
            <p:ph sz="quarter" idx="10"/>
          </p:nvPr>
        </p:nvSpPr>
        <p:spPr>
          <a:xfrm>
            <a:off x="1333500" y="1470691"/>
            <a:ext cx="7289800" cy="4219288"/>
          </a:xfrm>
        </p:spPr>
        <p:txBody>
          <a:bodyPr>
            <a:normAutofit fontScale="25000" lnSpcReduction="20000"/>
          </a:bodyPr>
          <a:lstStyle/>
          <a:p>
            <a:pPr>
              <a:lnSpc>
                <a:spcPct val="100000"/>
              </a:lnSpc>
              <a:spcBef>
                <a:spcPts val="0"/>
              </a:spcBef>
              <a:defRPr/>
            </a:pPr>
            <a:r>
              <a:rPr lang="en-US" sz="6400" dirty="0" smtClean="0">
                <a:solidFill>
                  <a:schemeClr val="tx1"/>
                </a:solidFill>
              </a:rPr>
              <a:t>Because </a:t>
            </a:r>
            <a:r>
              <a:rPr lang="en-US" sz="6400" dirty="0">
                <a:solidFill>
                  <a:schemeClr val="tx1"/>
                </a:solidFill>
              </a:rPr>
              <a:t>the complexity of health insurance options for Medicare beneficiaries continues to increase, both paid staff and volunteer counselors need ongoing training and access to technical assis­tance. </a:t>
            </a:r>
            <a:endParaRPr lang="en-US" sz="6400" dirty="0" smtClean="0">
              <a:solidFill>
                <a:schemeClr val="tx1"/>
              </a:solidFill>
            </a:endParaRPr>
          </a:p>
          <a:p>
            <a:pPr>
              <a:lnSpc>
                <a:spcPct val="100000"/>
              </a:lnSpc>
              <a:spcBef>
                <a:spcPts val="0"/>
              </a:spcBef>
              <a:defRPr/>
            </a:pPr>
            <a:endParaRPr lang="en-US" sz="6400" dirty="0">
              <a:solidFill>
                <a:schemeClr val="tx1"/>
              </a:solidFill>
            </a:endParaRPr>
          </a:p>
          <a:p>
            <a:pPr lvl="0"/>
            <a:r>
              <a:rPr lang="en-US" sz="6400" dirty="0" smtClean="0">
                <a:solidFill>
                  <a:schemeClr val="tx1"/>
                </a:solidFill>
              </a:rPr>
              <a:t>CMS’ National Medicare Training Program </a:t>
            </a:r>
            <a:r>
              <a:rPr lang="en-US" sz="6400" dirty="0" smtClean="0"/>
              <a:t>offers </a:t>
            </a:r>
            <a:r>
              <a:rPr lang="en-US" sz="6400" dirty="0"/>
              <a:t>monthly webinars, posts training materials on their website for download, and in-person training in limited locations (typically SHIP directors or trainers </a:t>
            </a:r>
            <a:r>
              <a:rPr lang="en-US" sz="6400" dirty="0" smtClean="0"/>
              <a:t>attend). </a:t>
            </a:r>
            <a:endParaRPr lang="en-US" sz="6400" dirty="0" smtClean="0">
              <a:solidFill>
                <a:schemeClr val="tx1"/>
              </a:solidFill>
            </a:endParaRPr>
          </a:p>
          <a:p>
            <a:pPr>
              <a:lnSpc>
                <a:spcPct val="100000"/>
              </a:lnSpc>
              <a:spcBef>
                <a:spcPts val="0"/>
              </a:spcBef>
              <a:defRPr/>
            </a:pPr>
            <a:endParaRPr lang="en-US" sz="6400" dirty="0">
              <a:solidFill>
                <a:schemeClr val="tx1"/>
              </a:solidFill>
            </a:endParaRPr>
          </a:p>
          <a:p>
            <a:pPr>
              <a:lnSpc>
                <a:spcPct val="100000"/>
              </a:lnSpc>
              <a:spcBef>
                <a:spcPts val="0"/>
              </a:spcBef>
              <a:defRPr/>
            </a:pPr>
            <a:r>
              <a:rPr lang="en-US" sz="6400" dirty="0" smtClean="0">
                <a:solidFill>
                  <a:schemeClr val="tx1"/>
                </a:solidFill>
              </a:rPr>
              <a:t>ACL also funds a National Technical Assistance Center (SHIP TA Center) , which serves as a central source of information for and about SHIP Programs. The center provides training, technical assistance, and promotional activities in support of the national SHIP program and its 54 individual SHIP projects, including: </a:t>
            </a:r>
            <a:endParaRPr lang="en-US" sz="6400" dirty="0" smtClean="0">
              <a:solidFill>
                <a:schemeClr val="tx1"/>
              </a:solidFill>
            </a:endParaRPr>
          </a:p>
          <a:p>
            <a:pPr>
              <a:lnSpc>
                <a:spcPct val="100000"/>
              </a:lnSpc>
              <a:spcBef>
                <a:spcPts val="0"/>
              </a:spcBef>
              <a:defRPr/>
            </a:pPr>
            <a:endParaRPr lang="en-US" sz="6400" dirty="0" smtClean="0">
              <a:solidFill>
                <a:schemeClr val="tx1"/>
              </a:solidFill>
            </a:endParaRPr>
          </a:p>
          <a:p>
            <a:pPr lvl="1">
              <a:lnSpc>
                <a:spcPct val="100000"/>
              </a:lnSpc>
              <a:spcBef>
                <a:spcPts val="0"/>
              </a:spcBef>
              <a:defRPr/>
            </a:pPr>
            <a:r>
              <a:rPr lang="en-US" sz="6400" dirty="0" smtClean="0">
                <a:solidFill>
                  <a:schemeClr val="tx1"/>
                </a:solidFill>
              </a:rPr>
              <a:t>Online </a:t>
            </a:r>
            <a:r>
              <a:rPr lang="en-US" sz="6400" dirty="0">
                <a:solidFill>
                  <a:schemeClr val="tx1"/>
                </a:solidFill>
              </a:rPr>
              <a:t>SHIP counselor </a:t>
            </a:r>
            <a:r>
              <a:rPr lang="en-US" sz="6400" dirty="0" smtClean="0">
                <a:solidFill>
                  <a:schemeClr val="tx1"/>
                </a:solidFill>
              </a:rPr>
              <a:t>training</a:t>
            </a:r>
          </a:p>
          <a:p>
            <a:pPr lvl="1">
              <a:lnSpc>
                <a:spcPct val="100000"/>
              </a:lnSpc>
              <a:spcBef>
                <a:spcPts val="0"/>
              </a:spcBef>
              <a:defRPr/>
            </a:pPr>
            <a:r>
              <a:rPr lang="en-US" sz="6400" dirty="0" smtClean="0">
                <a:solidFill>
                  <a:schemeClr val="tx1"/>
                </a:solidFill>
              </a:rPr>
              <a:t>Online </a:t>
            </a:r>
            <a:r>
              <a:rPr lang="en-US" sz="6400" dirty="0">
                <a:solidFill>
                  <a:schemeClr val="tx1"/>
                </a:solidFill>
              </a:rPr>
              <a:t>SHIP counselor </a:t>
            </a:r>
            <a:r>
              <a:rPr lang="en-US" sz="6400" dirty="0" smtClean="0">
                <a:solidFill>
                  <a:schemeClr val="tx1"/>
                </a:solidFill>
              </a:rPr>
              <a:t>certification</a:t>
            </a:r>
          </a:p>
          <a:p>
            <a:pPr lvl="1">
              <a:lnSpc>
                <a:spcPct val="100000"/>
              </a:lnSpc>
              <a:spcBef>
                <a:spcPts val="0"/>
              </a:spcBef>
              <a:defRPr/>
            </a:pPr>
            <a:r>
              <a:rPr lang="en-US" sz="6400" dirty="0" smtClean="0">
                <a:solidFill>
                  <a:schemeClr val="tx1"/>
                </a:solidFill>
              </a:rPr>
              <a:t>Subject </a:t>
            </a:r>
            <a:r>
              <a:rPr lang="en-US" sz="6400" dirty="0">
                <a:solidFill>
                  <a:schemeClr val="tx1"/>
                </a:solidFill>
              </a:rPr>
              <a:t>matter expertise about Medicare and other topics important to </a:t>
            </a:r>
            <a:r>
              <a:rPr lang="en-US" sz="6400" dirty="0" smtClean="0">
                <a:solidFill>
                  <a:schemeClr val="tx1"/>
                </a:solidFill>
              </a:rPr>
              <a:t>SHIPs</a:t>
            </a:r>
          </a:p>
          <a:p>
            <a:pPr lvl="1">
              <a:lnSpc>
                <a:spcPct val="100000"/>
              </a:lnSpc>
              <a:spcBef>
                <a:spcPts val="0"/>
              </a:spcBef>
              <a:defRPr/>
            </a:pPr>
            <a:r>
              <a:rPr lang="en-US" sz="6400" dirty="0" smtClean="0">
                <a:solidFill>
                  <a:schemeClr val="tx1"/>
                </a:solidFill>
              </a:rPr>
              <a:t>Dedicated </a:t>
            </a:r>
            <a:r>
              <a:rPr lang="en-US" sz="6400" dirty="0">
                <a:solidFill>
                  <a:schemeClr val="tx1"/>
                </a:solidFill>
              </a:rPr>
              <a:t>email channel for answering technical questions about Medicare, Medicaid for dual-</a:t>
            </a:r>
            <a:r>
              <a:rPr lang="en-US" sz="6400" dirty="0" err="1">
                <a:solidFill>
                  <a:schemeClr val="tx1"/>
                </a:solidFill>
              </a:rPr>
              <a:t>eligibles</a:t>
            </a:r>
            <a:r>
              <a:rPr lang="en-US" sz="6400" dirty="0">
                <a:solidFill>
                  <a:schemeClr val="tx1"/>
                </a:solidFill>
              </a:rPr>
              <a:t>, and other SHIP health insurance </a:t>
            </a:r>
            <a:r>
              <a:rPr lang="en-US" sz="6400" dirty="0" smtClean="0">
                <a:solidFill>
                  <a:schemeClr val="tx1"/>
                </a:solidFill>
              </a:rPr>
              <a:t>questions</a:t>
            </a:r>
          </a:p>
          <a:p>
            <a:pPr lvl="1">
              <a:lnSpc>
                <a:spcPct val="100000"/>
              </a:lnSpc>
              <a:spcBef>
                <a:spcPts val="0"/>
              </a:spcBef>
              <a:defRPr/>
            </a:pPr>
            <a:r>
              <a:rPr lang="en-US" sz="6400" dirty="0" smtClean="0">
                <a:solidFill>
                  <a:schemeClr val="tx1"/>
                </a:solidFill>
              </a:rPr>
              <a:t>Monthly Medicare Minutes - a beneficiary and counselor education tool</a:t>
            </a:r>
            <a:r>
              <a:rPr lang="en-US" sz="6400" dirty="0">
                <a:solidFill>
                  <a:schemeClr val="tx1"/>
                </a:solidFill>
              </a:rPr>
              <a:t/>
            </a:r>
            <a:br>
              <a:rPr lang="en-US" sz="6400" dirty="0">
                <a:solidFill>
                  <a:schemeClr val="tx1"/>
                </a:solidFill>
              </a:rPr>
            </a:br>
            <a:r>
              <a:rPr lang="en-US" sz="6400" dirty="0"/>
              <a:t/>
            </a:r>
            <a:br>
              <a:rPr lang="en-US" sz="6400" dirty="0"/>
            </a:br>
            <a:endParaRPr lang="en-US" sz="6400" dirty="0"/>
          </a:p>
          <a:p>
            <a:endParaRPr lang="en-US" dirty="0"/>
          </a:p>
        </p:txBody>
      </p:sp>
    </p:spTree>
    <p:extLst>
      <p:ext uri="{BB962C8B-B14F-4D97-AF65-F5344CB8AC3E}">
        <p14:creationId xmlns:p14="http://schemas.microsoft.com/office/powerpoint/2010/main" val="1563810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 Counselor Training Requirements</a:t>
            </a:r>
            <a:endParaRPr lang="en-US" dirty="0"/>
          </a:p>
        </p:txBody>
      </p:sp>
      <p:sp>
        <p:nvSpPr>
          <p:cNvPr id="3" name="Content Placeholder 2"/>
          <p:cNvSpPr>
            <a:spLocks noGrp="1"/>
          </p:cNvSpPr>
          <p:nvPr>
            <p:ph sz="quarter" idx="10"/>
          </p:nvPr>
        </p:nvSpPr>
        <p:spPr/>
        <p:txBody>
          <a:bodyPr>
            <a:normAutofit fontScale="55000" lnSpcReduction="20000"/>
          </a:bodyPr>
          <a:lstStyle/>
          <a:p>
            <a:pPr marL="114300" indent="0">
              <a:buNone/>
            </a:pPr>
            <a:r>
              <a:rPr lang="en-US" dirty="0"/>
              <a:t>At a minimum, a </a:t>
            </a:r>
            <a:r>
              <a:rPr lang="en-US" b="1" dirty="0"/>
              <a:t>new counselor initial training</a:t>
            </a:r>
            <a:r>
              <a:rPr lang="en-US" dirty="0"/>
              <a:t> includes, but not limited to, eligibility rules, application assistance, and troubleshooting with the following:</a:t>
            </a:r>
          </a:p>
          <a:p>
            <a:pPr lvl="0"/>
            <a:r>
              <a:rPr lang="en-US" dirty="0"/>
              <a:t>Original Medicare Parts A &amp; B</a:t>
            </a:r>
          </a:p>
          <a:p>
            <a:pPr lvl="0"/>
            <a:r>
              <a:rPr lang="en-US" dirty="0"/>
              <a:t>Medicare Part C Advantage Plans</a:t>
            </a:r>
          </a:p>
          <a:p>
            <a:pPr lvl="0"/>
            <a:r>
              <a:rPr lang="en-US" dirty="0"/>
              <a:t>Public Benefits Programs for Medicare Beneficiaries</a:t>
            </a:r>
          </a:p>
          <a:p>
            <a:pPr lvl="1"/>
            <a:r>
              <a:rPr lang="en-US" sz="2200" dirty="0"/>
              <a:t>Extra Help for Medicare Part D</a:t>
            </a:r>
          </a:p>
          <a:p>
            <a:pPr lvl="1"/>
            <a:r>
              <a:rPr lang="en-US" sz="2200" dirty="0"/>
              <a:t>Medicare Savings Programs for Original Medicare costs</a:t>
            </a:r>
          </a:p>
          <a:p>
            <a:pPr lvl="0"/>
            <a:r>
              <a:rPr lang="en-US" dirty="0"/>
              <a:t>Medicare Supplemental Policies (</a:t>
            </a:r>
            <a:r>
              <a:rPr lang="en-US" dirty="0" err="1"/>
              <a:t>Medigap</a:t>
            </a:r>
            <a:r>
              <a:rPr lang="en-US" dirty="0"/>
              <a:t>)</a:t>
            </a:r>
          </a:p>
          <a:p>
            <a:pPr lvl="0"/>
            <a:r>
              <a:rPr lang="en-US" dirty="0"/>
              <a:t>Prescription Drug Coverage</a:t>
            </a:r>
          </a:p>
          <a:p>
            <a:pPr lvl="1"/>
            <a:r>
              <a:rPr lang="en-US" sz="2200" dirty="0"/>
              <a:t>Medicare Part D</a:t>
            </a:r>
          </a:p>
          <a:p>
            <a:pPr lvl="1"/>
            <a:r>
              <a:rPr lang="en-US" sz="2200" dirty="0" smtClean="0"/>
              <a:t>Military </a:t>
            </a:r>
            <a:r>
              <a:rPr lang="en-US" sz="2200" dirty="0"/>
              <a:t>Drug Benefits </a:t>
            </a:r>
          </a:p>
          <a:p>
            <a:pPr lvl="1"/>
            <a:r>
              <a:rPr lang="en-US" sz="2200" dirty="0"/>
              <a:t>State Pharmaceutical Assistance Programs</a:t>
            </a:r>
          </a:p>
          <a:p>
            <a:pPr lvl="1"/>
            <a:r>
              <a:rPr lang="en-US" sz="2200" dirty="0"/>
              <a:t>Union/Employer Plan</a:t>
            </a:r>
          </a:p>
          <a:p>
            <a:pPr lvl="0"/>
            <a:r>
              <a:rPr lang="en-US" dirty="0"/>
              <a:t>HIPAA Guidelines and Privacy</a:t>
            </a:r>
          </a:p>
          <a:p>
            <a:pPr lvl="0"/>
            <a:r>
              <a:rPr lang="en-US" dirty="0"/>
              <a:t>Coverage Transitions and Coordination of Benefits</a:t>
            </a:r>
          </a:p>
          <a:p>
            <a:pPr lvl="1"/>
            <a:r>
              <a:rPr lang="en-US" sz="2200" dirty="0"/>
              <a:t>Active Duty/Retired Military </a:t>
            </a:r>
          </a:p>
          <a:p>
            <a:pPr lvl="1"/>
            <a:r>
              <a:rPr lang="en-US" sz="2200" dirty="0"/>
              <a:t>Marketplace</a:t>
            </a:r>
          </a:p>
          <a:p>
            <a:pPr lvl="1"/>
            <a:r>
              <a:rPr lang="en-US" sz="2200" dirty="0"/>
              <a:t>Employer/Retiree Coverage</a:t>
            </a:r>
          </a:p>
          <a:p>
            <a:pPr lvl="1"/>
            <a:r>
              <a:rPr lang="en-US" sz="2200" dirty="0"/>
              <a:t>Workers Comp</a:t>
            </a:r>
          </a:p>
          <a:p>
            <a:pPr lvl="1"/>
            <a:r>
              <a:rPr lang="en-US" sz="2200" dirty="0" smtClean="0"/>
              <a:t>Medicaid</a:t>
            </a:r>
          </a:p>
          <a:p>
            <a:pPr lvl="1"/>
            <a:r>
              <a:rPr lang="en-US" sz="2200" dirty="0"/>
              <a:t>Medicare Appeals Processes</a:t>
            </a:r>
          </a:p>
          <a:p>
            <a:pPr lvl="1"/>
            <a:endParaRPr lang="en-US" dirty="0"/>
          </a:p>
          <a:p>
            <a:endParaRPr lang="en-US" dirty="0"/>
          </a:p>
        </p:txBody>
      </p:sp>
    </p:spTree>
    <p:extLst>
      <p:ext uri="{BB962C8B-B14F-4D97-AF65-F5344CB8AC3E}">
        <p14:creationId xmlns:p14="http://schemas.microsoft.com/office/powerpoint/2010/main" val="3281881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“Business Institute”</a:t>
            </a:r>
          </a:p>
        </p:txBody>
      </p:sp>
      <p:sp>
        <p:nvSpPr>
          <p:cNvPr id="3" name="Content Placeholder 2"/>
          <p:cNvSpPr>
            <a:spLocks noGrp="1"/>
          </p:cNvSpPr>
          <p:nvPr>
            <p:ph sz="quarter" idx="10"/>
          </p:nvPr>
        </p:nvSpPr>
        <p:spPr/>
        <p:txBody>
          <a:bodyPr>
            <a:normAutofit/>
          </a:bodyPr>
          <a:lstStyle/>
          <a:p>
            <a:pPr marL="0" indent="0">
              <a:buNone/>
            </a:pPr>
            <a:r>
              <a:rPr lang="en-US" dirty="0"/>
              <a:t>The mission of the Aging and Disability Business Institute (Business Institute) is to successfully build and strengthen partnerships between community-based organizations (CBOs) and the health care system so older adults and people with disabilities will have access to services and supports that will enable them to live with dignity and independence in their homes and communities as long as possible.</a:t>
            </a:r>
          </a:p>
          <a:p>
            <a:endParaRPr lang="en-US" dirty="0"/>
          </a:p>
          <a:p>
            <a:pPr marL="0" indent="0" algn="ctr">
              <a:buNone/>
            </a:pPr>
            <a:r>
              <a:rPr lang="en-US" b="1" dirty="0" smtClean="0">
                <a:solidFill>
                  <a:srgbClr val="0070C0"/>
                </a:solidFill>
              </a:rPr>
              <a:t>aginganddisabilitybusinessinstitute.org</a:t>
            </a:r>
            <a:endParaRPr lang="en-US" b="1" dirty="0">
              <a:solidFill>
                <a:srgbClr val="0070C0"/>
              </a:solidFill>
            </a:endParaRPr>
          </a:p>
          <a:p>
            <a:pPr marL="0" indent="0" algn="ctr">
              <a:buNone/>
            </a:pPr>
            <a:endParaRPr lang="en-US" dirty="0"/>
          </a:p>
          <a:p>
            <a:endParaRPr lang="en-US" dirty="0"/>
          </a:p>
        </p:txBody>
      </p:sp>
    </p:spTree>
    <p:extLst>
      <p:ext uri="{BB962C8B-B14F-4D97-AF65-F5344CB8AC3E}">
        <p14:creationId xmlns:p14="http://schemas.microsoft.com/office/powerpoint/2010/main" val="2859760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Improving Consumer Understanding for Medicare Advantage </a:t>
            </a:r>
            <a:r>
              <a:rPr lang="en-US" dirty="0" smtClean="0"/>
              <a:t>Enrollees</a:t>
            </a:r>
            <a:endParaRPr lang="en-US" dirty="0"/>
          </a:p>
        </p:txBody>
      </p:sp>
      <p:pic>
        <p:nvPicPr>
          <p:cNvPr id="4" name="Content Placeholder 3" descr="https://kaiserfamilyfoundation.files.wordpress.com/2017/06/2052-21-figure-1.png?w=735&amp;h=551&amp;crop=1">
            <a:hlinkClick r:id="rId3"/>
          </p:cNvPr>
          <p:cNvPicPr>
            <a:picLocks noGrp="1"/>
          </p:cNvPicPr>
          <p:nvPr>
            <p:ph sz="quarter" idx="10"/>
          </p:nvPr>
        </p:nvPicPr>
        <p:blipFill>
          <a:blip r:embed="rId4">
            <a:extLst>
              <a:ext uri="{28A0092B-C50C-407E-A947-70E740481C1C}">
                <a14:useLocalDpi xmlns:a14="http://schemas.microsoft.com/office/drawing/2010/main" val="0"/>
              </a:ext>
            </a:extLst>
          </a:blip>
          <a:srcRect/>
          <a:stretch>
            <a:fillRect/>
          </a:stretch>
        </p:blipFill>
        <p:spPr bwMode="auto">
          <a:xfrm>
            <a:off x="2101472" y="1882262"/>
            <a:ext cx="5419006" cy="4062412"/>
          </a:xfrm>
          <a:prstGeom prst="rect">
            <a:avLst/>
          </a:prstGeom>
          <a:noFill/>
          <a:ln>
            <a:noFill/>
          </a:ln>
        </p:spPr>
      </p:pic>
    </p:spTree>
    <p:extLst>
      <p:ext uri="{BB962C8B-B14F-4D97-AF65-F5344CB8AC3E}">
        <p14:creationId xmlns:p14="http://schemas.microsoft.com/office/powerpoint/2010/main" val="1362305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8575" y="237535"/>
            <a:ext cx="7289800" cy="1325563"/>
          </a:xfrm>
        </p:spPr>
        <p:txBody>
          <a:bodyPr/>
          <a:lstStyle/>
          <a:p>
            <a:pPr algn="ctr"/>
            <a:r>
              <a:rPr lang="en-US" dirty="0" smtClean="0"/>
              <a:t>Questions?</a:t>
            </a:r>
            <a:endParaRPr lang="en-US" dirty="0"/>
          </a:p>
        </p:txBody>
      </p:sp>
      <p:sp>
        <p:nvSpPr>
          <p:cNvPr id="5" name="Rectangle 4"/>
          <p:cNvSpPr/>
          <p:nvPr/>
        </p:nvSpPr>
        <p:spPr>
          <a:xfrm>
            <a:off x="2384954" y="3775533"/>
            <a:ext cx="4876800" cy="1938992"/>
          </a:xfrm>
          <a:prstGeom prst="rect">
            <a:avLst/>
          </a:prstGeom>
        </p:spPr>
        <p:txBody>
          <a:bodyPr>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lgn="ctr">
              <a:defRPr/>
            </a:pPr>
            <a:r>
              <a:rPr lang="en-US" sz="2000" b="1" dirty="0">
                <a:solidFill>
                  <a:srgbClr val="3C296D"/>
                </a:solidFill>
                <a:latin typeface="Calibri"/>
                <a:ea typeface="+mn-ea"/>
              </a:rPr>
              <a:t>   </a:t>
            </a:r>
            <a:endParaRPr lang="en-US" sz="2000" b="1" dirty="0" smtClean="0">
              <a:solidFill>
                <a:srgbClr val="3C296D"/>
              </a:solidFill>
              <a:latin typeface="Calibri"/>
              <a:ea typeface="+mn-ea"/>
            </a:endParaRPr>
          </a:p>
          <a:p>
            <a:pPr algn="ctr">
              <a:defRPr/>
            </a:pPr>
            <a:r>
              <a:rPr lang="en-US" sz="2000" b="1" dirty="0" smtClean="0">
                <a:solidFill>
                  <a:srgbClr val="3C296D"/>
                </a:solidFill>
                <a:latin typeface="Calibri"/>
                <a:ea typeface="+mn-ea"/>
              </a:rPr>
              <a:t>Nora </a:t>
            </a:r>
            <a:r>
              <a:rPr lang="en-US" sz="2000" b="1" dirty="0">
                <a:solidFill>
                  <a:srgbClr val="3C296D"/>
                </a:solidFill>
                <a:latin typeface="Calibri"/>
                <a:ea typeface="+mn-ea"/>
              </a:rPr>
              <a:t>Super</a:t>
            </a:r>
          </a:p>
          <a:p>
            <a:pPr algn="ctr">
              <a:defRPr/>
            </a:pPr>
            <a:r>
              <a:rPr lang="en-US" sz="2000" dirty="0">
                <a:solidFill>
                  <a:srgbClr val="3C296D"/>
                </a:solidFill>
                <a:latin typeface="Calibri"/>
                <a:ea typeface="+mn-ea"/>
              </a:rPr>
              <a:t>Chief, Programs &amp; Services</a:t>
            </a:r>
            <a:endParaRPr lang="en-US" sz="2000" b="1" dirty="0">
              <a:solidFill>
                <a:srgbClr val="3C296D"/>
              </a:solidFill>
              <a:latin typeface="Calibri"/>
              <a:ea typeface="+mn-ea"/>
            </a:endParaRPr>
          </a:p>
          <a:p>
            <a:pPr algn="ctr">
              <a:defRPr/>
            </a:pPr>
            <a:r>
              <a:rPr lang="en-US" sz="2000" b="1" dirty="0">
                <a:solidFill>
                  <a:srgbClr val="3C296D"/>
                </a:solidFill>
                <a:latin typeface="Calibri"/>
                <a:ea typeface="+mn-ea"/>
              </a:rPr>
              <a:t>202.872.0888</a:t>
            </a:r>
          </a:p>
          <a:p>
            <a:pPr algn="ctr">
              <a:defRPr/>
            </a:pPr>
            <a:r>
              <a:rPr lang="en-US" sz="2000" b="1" dirty="0" err="1">
                <a:solidFill>
                  <a:srgbClr val="3C296D"/>
                </a:solidFill>
                <a:latin typeface="Calibri"/>
                <a:ea typeface="+mn-ea"/>
              </a:rPr>
              <a:t>nsuper</a:t>
            </a:r>
            <a:r>
              <a:rPr lang="en-US" sz="2000" b="1" dirty="0">
                <a:solidFill>
                  <a:srgbClr val="3C296D"/>
                </a:solidFill>
                <a:latin typeface="Calibri"/>
                <a:ea typeface="+mn-ea"/>
              </a:rPr>
              <a:t>@@n4a.org</a:t>
            </a:r>
          </a:p>
          <a:p>
            <a:pPr algn="ctr">
              <a:defRPr/>
            </a:pPr>
            <a:r>
              <a:rPr lang="en-US" sz="2000" dirty="0">
                <a:solidFill>
                  <a:srgbClr val="3C296D"/>
                </a:solidFill>
                <a:latin typeface="Calibri"/>
                <a:ea typeface="+mn-ea"/>
              </a:rPr>
              <a:t>Twitter = @norasuper1</a:t>
            </a:r>
          </a:p>
        </p:txBody>
      </p:sp>
      <p:pic>
        <p:nvPicPr>
          <p:cNvPr id="2050" name="Picture 2" descr="C:\Users\khomer\Downloads\shutterstock_813448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559" y="1417539"/>
            <a:ext cx="2729590" cy="23579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691907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Association of Area Agencies on Aging (n4a)</a:t>
            </a:r>
            <a:endParaRPr lang="en-US" dirty="0"/>
          </a:p>
        </p:txBody>
      </p:sp>
      <p:sp>
        <p:nvSpPr>
          <p:cNvPr id="5" name="Content Placeholder 2"/>
          <p:cNvSpPr>
            <a:spLocks noGrp="1"/>
          </p:cNvSpPr>
          <p:nvPr>
            <p:ph sz="quarter" idx="10"/>
          </p:nvPr>
        </p:nvSpPr>
        <p:spPr>
          <a:xfrm>
            <a:off x="1588681" y="2048200"/>
            <a:ext cx="6553200" cy="3037703"/>
          </a:xfrm>
          <a:prstGeom prst="rect">
            <a:avLst/>
          </a:prstGeom>
        </p:spPr>
        <p:txBody>
          <a:bodyPr>
            <a:normAutofit lnSpcReduction="10000"/>
          </a:bodyPr>
          <a:lstStyle/>
          <a:p>
            <a:pPr marL="0" indent="0" algn="ctr">
              <a:buNone/>
            </a:pPr>
            <a:r>
              <a:rPr lang="en-US" sz="1800" b="1" dirty="0" smtClean="0"/>
              <a:t>WHO WE ARE</a:t>
            </a:r>
          </a:p>
          <a:p>
            <a:pPr marL="0" indent="0" algn="ctr">
              <a:buNone/>
            </a:pPr>
            <a:r>
              <a:rPr lang="en-US" sz="1800" dirty="0" smtClean="0"/>
              <a:t>501(c</a:t>
            </a:r>
            <a:r>
              <a:rPr lang="en-US" sz="1800" dirty="0"/>
              <a:t>)(3) membership association representing America’s national network of 622 Area Agencies on Aging (AAAs) and providing a voice in the nation’s capital for </a:t>
            </a:r>
            <a:r>
              <a:rPr lang="en-US" sz="1800" dirty="0" smtClean="0"/>
              <a:t>more than 250 Title </a:t>
            </a:r>
            <a:r>
              <a:rPr lang="en-US" sz="1800" dirty="0"/>
              <a:t>VI Native American aging </a:t>
            </a:r>
            <a:r>
              <a:rPr lang="en-US" sz="1800" dirty="0" smtClean="0"/>
              <a:t>programs.</a:t>
            </a:r>
          </a:p>
          <a:p>
            <a:pPr marL="0" indent="0" algn="ctr">
              <a:buNone/>
            </a:pPr>
            <a:endParaRPr lang="en-US" sz="1800" b="1" dirty="0" smtClean="0"/>
          </a:p>
          <a:p>
            <a:pPr marL="0" indent="0" algn="ctr">
              <a:buNone/>
            </a:pPr>
            <a:r>
              <a:rPr lang="en-US" sz="1800" b="1" dirty="0" smtClean="0"/>
              <a:t>OUR MISSION</a:t>
            </a:r>
          </a:p>
          <a:p>
            <a:pPr marL="0" indent="0" algn="ctr">
              <a:buNone/>
            </a:pPr>
            <a:r>
              <a:rPr lang="en-US" sz="1800" i="1" dirty="0" smtClean="0"/>
              <a:t>To build </a:t>
            </a:r>
            <a:r>
              <a:rPr lang="en-US" sz="1800" i="1" dirty="0"/>
              <a:t>the capacity of our members so they can help older adults and people with disabilities live with dignity and choices in their homes and communities for as long as possible</a:t>
            </a:r>
            <a:r>
              <a:rPr lang="en-US" sz="1800" dirty="0"/>
              <a:t>.</a:t>
            </a:r>
            <a:endParaRPr lang="en-US" sz="1800" b="1" dirty="0"/>
          </a:p>
        </p:txBody>
      </p:sp>
    </p:spTree>
    <p:extLst>
      <p:ext uri="{BB962C8B-B14F-4D97-AF65-F5344CB8AC3E}">
        <p14:creationId xmlns:p14="http://schemas.microsoft.com/office/powerpoint/2010/main" val="3442331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Health Insurance Assistance Program (SHIP)</a:t>
            </a:r>
            <a:endParaRPr lang="en-US" dirty="0"/>
          </a:p>
        </p:txBody>
      </p:sp>
      <p:sp>
        <p:nvSpPr>
          <p:cNvPr id="3" name="Content Placeholder 2"/>
          <p:cNvSpPr>
            <a:spLocks noGrp="1"/>
          </p:cNvSpPr>
          <p:nvPr>
            <p:ph sz="quarter" idx="10"/>
          </p:nvPr>
        </p:nvSpPr>
        <p:spPr>
          <a:xfrm>
            <a:off x="1556784" y="1828800"/>
            <a:ext cx="7289800" cy="4442197"/>
          </a:xfrm>
        </p:spPr>
        <p:txBody>
          <a:bodyPr>
            <a:noAutofit/>
          </a:bodyPr>
          <a:lstStyle/>
          <a:p>
            <a:r>
              <a:rPr lang="en-US" sz="1800" dirty="0">
                <a:solidFill>
                  <a:schemeClr val="tx1"/>
                </a:solidFill>
              </a:rPr>
              <a:t>SHIP was created under Section 4360 of the Omnibus Budget Reconciliation Act (OBRA) of 1990 (Public Law 101-508). This section of the law authorized the Centers for Medicare &amp; Medicaid Services (CMS) to make grants to states to establish and maintain health insurance advisory service programs for Medicare beneficiaries. </a:t>
            </a:r>
            <a:endParaRPr lang="en-US" sz="1800" dirty="0" smtClean="0">
              <a:solidFill>
                <a:schemeClr val="tx1"/>
              </a:solidFill>
            </a:endParaRPr>
          </a:p>
          <a:p>
            <a:r>
              <a:rPr lang="en-US" sz="1800" dirty="0" smtClean="0">
                <a:solidFill>
                  <a:schemeClr val="tx1"/>
                </a:solidFill>
              </a:rPr>
              <a:t>Grant </a:t>
            </a:r>
            <a:r>
              <a:rPr lang="en-US" sz="1800" dirty="0">
                <a:solidFill>
                  <a:schemeClr val="tx1"/>
                </a:solidFill>
              </a:rPr>
              <a:t>funds were made available to support information, counseling, and assistance activities relating to Medicare, Medicaid, and other related health insurance options such as: Medicare supplement insurance, long-term care insurance, and managed care options. </a:t>
            </a:r>
            <a:endParaRPr lang="en-US" sz="1800" dirty="0" smtClean="0">
              <a:solidFill>
                <a:schemeClr val="tx1"/>
              </a:solidFill>
            </a:endParaRPr>
          </a:p>
          <a:p>
            <a:r>
              <a:rPr lang="en-US" sz="1800" dirty="0" smtClean="0">
                <a:solidFill>
                  <a:schemeClr val="tx1"/>
                </a:solidFill>
              </a:rPr>
              <a:t>Authorized </a:t>
            </a:r>
            <a:r>
              <a:rPr lang="en-US" sz="1800" dirty="0">
                <a:solidFill>
                  <a:schemeClr val="tx1"/>
                </a:solidFill>
              </a:rPr>
              <a:t>in the Consolidated Appropriations Act of 2014, SHIP was transferred from CMS to </a:t>
            </a:r>
            <a:r>
              <a:rPr lang="en-US" sz="1800" dirty="0" smtClean="0">
                <a:solidFill>
                  <a:schemeClr val="tx1"/>
                </a:solidFill>
              </a:rPr>
              <a:t>the Administration </a:t>
            </a:r>
            <a:r>
              <a:rPr lang="en-US" sz="1800" dirty="0" smtClean="0"/>
              <a:t>for Community Living (</a:t>
            </a:r>
            <a:r>
              <a:rPr lang="en-US" sz="1800" dirty="0" smtClean="0">
                <a:solidFill>
                  <a:schemeClr val="tx1"/>
                </a:solidFill>
              </a:rPr>
              <a:t>ACL) </a:t>
            </a:r>
            <a:r>
              <a:rPr lang="en-US" sz="1800" dirty="0">
                <a:solidFill>
                  <a:schemeClr val="tx1"/>
                </a:solidFill>
              </a:rPr>
              <a:t>in 2014. This transfer reflects the existing formal and informal collaborations between the SHIP programs and the networks that ACL serves. </a:t>
            </a:r>
            <a:endParaRPr lang="en-US" sz="1800" dirty="0" smtClean="0">
              <a:solidFill>
                <a:schemeClr val="tx1"/>
              </a:solidFill>
            </a:endParaRPr>
          </a:p>
        </p:txBody>
      </p:sp>
    </p:spTree>
    <p:extLst>
      <p:ext uri="{BB962C8B-B14F-4D97-AF65-F5344CB8AC3E}">
        <p14:creationId xmlns:p14="http://schemas.microsoft.com/office/powerpoint/2010/main" val="3296047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3658" y="100132"/>
            <a:ext cx="4776742" cy="6757868"/>
          </a:xfrm>
          <a:prstGeom prst="rect">
            <a:avLst/>
          </a:prstGeom>
        </p:spPr>
      </p:pic>
    </p:spTree>
    <p:extLst>
      <p:ext uri="{BB962C8B-B14F-4D97-AF65-F5344CB8AC3E}">
        <p14:creationId xmlns:p14="http://schemas.microsoft.com/office/powerpoint/2010/main" val="386854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281606"/>
            <a:ext cx="7289800" cy="1325563"/>
          </a:xfrm>
        </p:spPr>
        <p:txBody>
          <a:bodyPr/>
          <a:lstStyle/>
          <a:p>
            <a:r>
              <a:rPr lang="en-US" dirty="0" smtClean="0"/>
              <a:t>Benefits Enrollment Centers (BECs) </a:t>
            </a:r>
            <a:endParaRPr lang="en-US" dirty="0"/>
          </a:p>
        </p:txBody>
      </p:sp>
      <p:sp>
        <p:nvSpPr>
          <p:cNvPr id="3" name="Content Placeholder 2"/>
          <p:cNvSpPr>
            <a:spLocks noGrp="1"/>
          </p:cNvSpPr>
          <p:nvPr>
            <p:ph sz="quarter" idx="10"/>
          </p:nvPr>
        </p:nvSpPr>
        <p:spPr>
          <a:xfrm>
            <a:off x="4939814" y="1023582"/>
            <a:ext cx="3848986" cy="4722125"/>
          </a:xfrm>
        </p:spPr>
        <p:txBody>
          <a:bodyPr>
            <a:noAutofit/>
          </a:bodyPr>
          <a:lstStyle/>
          <a:p>
            <a:endParaRPr lang="en-US" sz="1400" dirty="0" smtClean="0"/>
          </a:p>
          <a:p>
            <a:r>
              <a:rPr lang="en-US" sz="1400" dirty="0"/>
              <a:t>The BECs focus on connecting Medicare beneficiaries with limited incomes to these core benefits:</a:t>
            </a:r>
          </a:p>
          <a:p>
            <a:pPr lvl="1"/>
            <a:r>
              <a:rPr lang="en-US" sz="1400" dirty="0">
                <a:hlinkClick r:id="rId3"/>
              </a:rPr>
              <a:t>Medicare Part D Extra Help/Low-Income Subsidy</a:t>
            </a:r>
            <a:r>
              <a:rPr lang="en-US" sz="1400" dirty="0"/>
              <a:t> (LIS)</a:t>
            </a:r>
          </a:p>
          <a:p>
            <a:pPr lvl="1"/>
            <a:r>
              <a:rPr lang="en-US" sz="1400" dirty="0">
                <a:hlinkClick r:id="rId4"/>
              </a:rPr>
              <a:t>Medicare Savings Programs</a:t>
            </a:r>
            <a:endParaRPr lang="en-US" sz="1400" dirty="0"/>
          </a:p>
          <a:p>
            <a:pPr lvl="1"/>
            <a:r>
              <a:rPr lang="en-US" sz="1400" dirty="0">
                <a:hlinkClick r:id="rId4"/>
              </a:rPr>
              <a:t>Medicaid</a:t>
            </a:r>
            <a:endParaRPr lang="en-US" sz="1400" dirty="0"/>
          </a:p>
          <a:p>
            <a:pPr lvl="1"/>
            <a:r>
              <a:rPr lang="en-US" sz="1400" dirty="0">
                <a:hlinkClick r:id="rId5"/>
              </a:rPr>
              <a:t>Supplemental Nutrition Assistance Program</a:t>
            </a:r>
            <a:r>
              <a:rPr lang="en-US" sz="1400" dirty="0"/>
              <a:t> (SNAP – formerly known as Food Stamps)</a:t>
            </a:r>
          </a:p>
          <a:p>
            <a:pPr lvl="1"/>
            <a:r>
              <a:rPr lang="en-US" sz="1400" dirty="0">
                <a:hlinkClick r:id="rId6"/>
              </a:rPr>
              <a:t>Low-Income Home Energy Assistance Program</a:t>
            </a:r>
            <a:endParaRPr lang="en-US" sz="1400" dirty="0"/>
          </a:p>
          <a:p>
            <a:r>
              <a:rPr lang="en-US" sz="1400" dirty="0" smtClean="0"/>
              <a:t>BECs </a:t>
            </a:r>
            <a:r>
              <a:rPr lang="en-US" sz="1400" dirty="0"/>
              <a:t>are supported with funding from the </a:t>
            </a:r>
            <a:r>
              <a:rPr lang="en-US" sz="1400" dirty="0">
                <a:hlinkClick r:id="rId7"/>
              </a:rPr>
              <a:t>Medicare Improvements for Patients and Providers Act</a:t>
            </a:r>
            <a:r>
              <a:rPr lang="en-US" sz="1400" dirty="0"/>
              <a:t> (MIPPA), administered through the U.S. Administration for Community Living (ACL). The Center for Benefits Access has supported the creation of BECs since 2009</a:t>
            </a:r>
            <a:r>
              <a:rPr lang="en-US" sz="1400" dirty="0" smtClean="0"/>
              <a:t>.</a:t>
            </a:r>
          </a:p>
          <a:p>
            <a:endParaRPr lang="en-US" sz="1400" dirty="0"/>
          </a:p>
          <a:p>
            <a:r>
              <a:rPr lang="en-US" sz="1400" dirty="0" smtClean="0"/>
              <a:t>Today, there are 69 BECs across the country</a:t>
            </a:r>
            <a:br>
              <a:rPr lang="en-US" sz="1400" dirty="0" smtClean="0"/>
            </a:br>
            <a:endParaRPr lang="en-US" sz="1400" dirty="0"/>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27173" y="2126510"/>
            <a:ext cx="3474689" cy="25305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1652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767" y="244345"/>
            <a:ext cx="7293264" cy="637744"/>
          </a:xfrm>
        </p:spPr>
        <p:txBody>
          <a:bodyPr>
            <a:noAutofit/>
          </a:bodyPr>
          <a:lstStyle/>
          <a:p>
            <a:r>
              <a:rPr lang="en-US" sz="4800" dirty="0" smtClean="0"/>
              <a:t>Find Your SHIP</a:t>
            </a:r>
            <a:endParaRPr lang="en-US" sz="4800" dirty="0"/>
          </a:p>
        </p:txBody>
      </p:sp>
      <p:pic>
        <p:nvPicPr>
          <p:cNvPr id="5" name="Picture 4"/>
          <p:cNvPicPr>
            <a:picLocks noChangeAspect="1"/>
          </p:cNvPicPr>
          <p:nvPr/>
        </p:nvPicPr>
        <p:blipFill>
          <a:blip r:embed="rId3"/>
          <a:stretch>
            <a:fillRect/>
          </a:stretch>
        </p:blipFill>
        <p:spPr>
          <a:xfrm>
            <a:off x="955687" y="1041991"/>
            <a:ext cx="4423172" cy="2632996"/>
          </a:xfrm>
          <a:prstGeom prst="rect">
            <a:avLst/>
          </a:prstGeom>
          <a:ln>
            <a:solidFill>
              <a:schemeClr val="accent1"/>
            </a:solidFill>
          </a:ln>
        </p:spPr>
      </p:pic>
      <p:pic>
        <p:nvPicPr>
          <p:cNvPr id="6" name="Picture 5"/>
          <p:cNvPicPr>
            <a:picLocks noChangeAspect="1"/>
          </p:cNvPicPr>
          <p:nvPr/>
        </p:nvPicPr>
        <p:blipFill>
          <a:blip r:embed="rId4"/>
          <a:stretch>
            <a:fillRect/>
          </a:stretch>
        </p:blipFill>
        <p:spPr>
          <a:xfrm>
            <a:off x="3923979" y="3483594"/>
            <a:ext cx="5005852" cy="2723241"/>
          </a:xfrm>
          <a:prstGeom prst="rect">
            <a:avLst/>
          </a:prstGeom>
          <a:ln>
            <a:solidFill>
              <a:schemeClr val="accent1"/>
            </a:solidFill>
          </a:ln>
        </p:spPr>
      </p:pic>
      <p:sp>
        <p:nvSpPr>
          <p:cNvPr id="8" name="TextBox 7"/>
          <p:cNvSpPr txBox="1"/>
          <p:nvPr/>
        </p:nvSpPr>
        <p:spPr>
          <a:xfrm>
            <a:off x="5465438" y="1825270"/>
            <a:ext cx="3678562" cy="646331"/>
          </a:xfrm>
          <a:prstGeom prst="rect">
            <a:avLst/>
          </a:prstGeom>
          <a:noFill/>
        </p:spPr>
        <p:txBody>
          <a:bodyPr wrap="square" rtlCol="0">
            <a:spAutoFit/>
          </a:bodyPr>
          <a:lstStyle/>
          <a:p>
            <a:r>
              <a:rPr lang="en-US" dirty="0">
                <a:hlinkClick r:id="rId5"/>
              </a:rPr>
              <a:t>https://</a:t>
            </a:r>
            <a:r>
              <a:rPr lang="en-US" dirty="0" smtClean="0">
                <a:hlinkClick r:id="rId5"/>
              </a:rPr>
              <a:t>www.medicare.gov/what-medicare-covers/index.html</a:t>
            </a:r>
            <a:r>
              <a:rPr lang="en-US" dirty="0" smtClean="0"/>
              <a:t> </a:t>
            </a:r>
            <a:endParaRPr lang="en-US" dirty="0"/>
          </a:p>
        </p:txBody>
      </p:sp>
    </p:spTree>
    <p:extLst>
      <p:ext uri="{BB962C8B-B14F-4D97-AF65-F5344CB8AC3E}">
        <p14:creationId xmlns:p14="http://schemas.microsoft.com/office/powerpoint/2010/main" val="1831470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280066"/>
            <a:ext cx="7289800" cy="1325563"/>
          </a:xfrm>
        </p:spPr>
        <p:txBody>
          <a:bodyPr/>
          <a:lstStyle/>
          <a:p>
            <a:r>
              <a:rPr lang="en-US" dirty="0" smtClean="0"/>
              <a:t>AAAs Designated as SHIP Programs</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0165" y="2458649"/>
            <a:ext cx="2254104" cy="770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664" y="1605629"/>
            <a:ext cx="5037727" cy="4173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613449" y="3068247"/>
            <a:ext cx="1807535" cy="784830"/>
          </a:xfrm>
          <a:prstGeom prst="rect">
            <a:avLst/>
          </a:prstGeom>
          <a:noFill/>
        </p:spPr>
        <p:txBody>
          <a:bodyPr wrap="square" rtlCol="0">
            <a:spAutoFit/>
          </a:bodyPr>
          <a:lstStyle/>
          <a:p>
            <a:r>
              <a:rPr lang="en-US" sz="900" dirty="0">
                <a:hlinkClick r:id="rId4"/>
              </a:rPr>
              <a:t>https://</a:t>
            </a:r>
            <a:r>
              <a:rPr lang="en-US" sz="900" dirty="0" smtClean="0">
                <a:hlinkClick r:id="rId4"/>
              </a:rPr>
              <a:t>www.n4a.org/Files/2017%20AAA%20Survey%20Report/AAANationalSurvey_web.pdf</a:t>
            </a:r>
            <a:endParaRPr lang="en-US" sz="900" dirty="0" smtClean="0"/>
          </a:p>
          <a:p>
            <a:endParaRPr lang="en-US" dirty="0"/>
          </a:p>
        </p:txBody>
      </p:sp>
    </p:spTree>
    <p:extLst>
      <p:ext uri="{BB962C8B-B14F-4D97-AF65-F5344CB8AC3E}">
        <p14:creationId xmlns:p14="http://schemas.microsoft.com/office/powerpoint/2010/main" val="2308698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SHIP Programming Funding Timeline </a:t>
            </a:r>
          </a:p>
        </p:txBody>
      </p:sp>
      <p:sp>
        <p:nvSpPr>
          <p:cNvPr id="6" name="Right Arrow 5"/>
          <p:cNvSpPr/>
          <p:nvPr/>
        </p:nvSpPr>
        <p:spPr>
          <a:xfrm>
            <a:off x="776177" y="3999611"/>
            <a:ext cx="8155172" cy="62732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03541" y="1944600"/>
            <a:ext cx="8719149" cy="615553"/>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Avenir Next"/>
              </a:rPr>
              <a:t>SHIP funding remained relatively static for five years not including the </a:t>
            </a:r>
            <a:r>
              <a:rPr lang="en-US" sz="1600" dirty="0" smtClean="0">
                <a:latin typeface="Avenir Next"/>
              </a:rPr>
              <a:t>FY’13 sequester </a:t>
            </a:r>
            <a:endParaRPr lang="en-US" sz="1600" dirty="0">
              <a:latin typeface="Avenir Next"/>
            </a:endParaRPr>
          </a:p>
        </p:txBody>
      </p:sp>
      <p:cxnSp>
        <p:nvCxnSpPr>
          <p:cNvPr id="9" name="Straight Connector 8"/>
          <p:cNvCxnSpPr/>
          <p:nvPr/>
        </p:nvCxnSpPr>
        <p:spPr>
          <a:xfrm>
            <a:off x="1605507" y="4028417"/>
            <a:ext cx="0" cy="711046"/>
          </a:xfrm>
          <a:prstGeom prst="line">
            <a:avLst/>
          </a:prstGeom>
          <a:ln w="57150">
            <a:solidFill>
              <a:srgbClr val="FFC000"/>
            </a:solidFill>
          </a:ln>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690664" y="3361953"/>
            <a:ext cx="1829686" cy="584775"/>
          </a:xfrm>
          <a:prstGeom prst="rect">
            <a:avLst/>
          </a:prstGeom>
          <a:noFill/>
        </p:spPr>
        <p:txBody>
          <a:bodyPr wrap="square" rtlCol="0">
            <a:spAutoFit/>
          </a:bodyPr>
          <a:lstStyle/>
          <a:p>
            <a:pPr algn="ctr"/>
            <a:r>
              <a:rPr lang="en-US" sz="1600" b="1" dirty="0" smtClean="0"/>
              <a:t>FY 2012- FY 2016:  </a:t>
            </a:r>
            <a:r>
              <a:rPr lang="en-US" sz="1600" b="1" dirty="0" smtClean="0">
                <a:solidFill>
                  <a:schemeClr val="accent5">
                    <a:lumMod val="75000"/>
                  </a:schemeClr>
                </a:solidFill>
              </a:rPr>
              <a:t>$52 million </a:t>
            </a:r>
            <a:endParaRPr lang="en-US" sz="1600" b="1" dirty="0">
              <a:solidFill>
                <a:schemeClr val="accent5">
                  <a:lumMod val="75000"/>
                </a:schemeClr>
              </a:solidFill>
            </a:endParaRPr>
          </a:p>
        </p:txBody>
      </p:sp>
      <p:cxnSp>
        <p:nvCxnSpPr>
          <p:cNvPr id="12" name="Straight Connector 11"/>
          <p:cNvCxnSpPr/>
          <p:nvPr/>
        </p:nvCxnSpPr>
        <p:spPr>
          <a:xfrm>
            <a:off x="2817182" y="4013797"/>
            <a:ext cx="0" cy="657451"/>
          </a:xfrm>
          <a:prstGeom prst="line">
            <a:avLst/>
          </a:prstGeom>
          <a:ln w="57150">
            <a:solidFill>
              <a:srgbClr val="FFC000"/>
            </a:solidFill>
          </a:ln>
        </p:spPr>
        <p:style>
          <a:lnRef idx="1">
            <a:schemeClr val="accent2"/>
          </a:lnRef>
          <a:fillRef idx="0">
            <a:schemeClr val="accent2"/>
          </a:fillRef>
          <a:effectRef idx="0">
            <a:schemeClr val="accent2"/>
          </a:effectRef>
          <a:fontRef idx="minor">
            <a:schemeClr val="tx1"/>
          </a:fontRef>
        </p:style>
      </p:cxnSp>
      <p:sp>
        <p:nvSpPr>
          <p:cNvPr id="13" name="TextBox 12"/>
          <p:cNvSpPr txBox="1"/>
          <p:nvPr/>
        </p:nvSpPr>
        <p:spPr>
          <a:xfrm>
            <a:off x="2009109" y="4713818"/>
            <a:ext cx="1743739" cy="830997"/>
          </a:xfrm>
          <a:prstGeom prst="rect">
            <a:avLst/>
          </a:prstGeom>
          <a:noFill/>
        </p:spPr>
        <p:txBody>
          <a:bodyPr wrap="square" rtlCol="0">
            <a:spAutoFit/>
          </a:bodyPr>
          <a:lstStyle/>
          <a:p>
            <a:pPr algn="ctr"/>
            <a:r>
              <a:rPr lang="en-US" sz="1600" b="1" dirty="0" smtClean="0"/>
              <a:t>FY 2016: </a:t>
            </a:r>
            <a:r>
              <a:rPr lang="en-US" sz="1600" dirty="0" smtClean="0"/>
              <a:t/>
            </a:r>
            <a:br>
              <a:rPr lang="en-US" sz="1600" dirty="0" smtClean="0"/>
            </a:br>
            <a:r>
              <a:rPr lang="en-US" sz="1600" dirty="0" smtClean="0"/>
              <a:t>Senate proposed </a:t>
            </a:r>
            <a:r>
              <a:rPr lang="en-US" sz="1600" b="1" dirty="0" smtClean="0">
                <a:solidFill>
                  <a:srgbClr val="FF0000"/>
                </a:solidFill>
              </a:rPr>
              <a:t>$22 million </a:t>
            </a:r>
            <a:r>
              <a:rPr lang="en-US" sz="1600" dirty="0" smtClean="0"/>
              <a:t>cut </a:t>
            </a:r>
            <a:endParaRPr lang="en-US" sz="1600" dirty="0"/>
          </a:p>
        </p:txBody>
      </p:sp>
      <p:cxnSp>
        <p:nvCxnSpPr>
          <p:cNvPr id="14" name="Straight Connector 13"/>
          <p:cNvCxnSpPr/>
          <p:nvPr/>
        </p:nvCxnSpPr>
        <p:spPr>
          <a:xfrm>
            <a:off x="4758068" y="3978796"/>
            <a:ext cx="0" cy="648135"/>
          </a:xfrm>
          <a:prstGeom prst="line">
            <a:avLst/>
          </a:prstGeom>
          <a:ln w="57150">
            <a:solidFill>
              <a:srgbClr val="FFC000"/>
            </a:solidFill>
          </a:ln>
        </p:spPr>
        <p:style>
          <a:lnRef idx="1">
            <a:schemeClr val="accent2"/>
          </a:lnRef>
          <a:fillRef idx="0">
            <a:schemeClr val="accent2"/>
          </a:fillRef>
          <a:effectRef idx="0">
            <a:schemeClr val="accent2"/>
          </a:effectRef>
          <a:fontRef idx="minor">
            <a:schemeClr val="tx1"/>
          </a:fontRef>
        </p:style>
      </p:cxnSp>
      <p:sp>
        <p:nvSpPr>
          <p:cNvPr id="15" name="TextBox 14"/>
          <p:cNvSpPr txBox="1"/>
          <p:nvPr/>
        </p:nvSpPr>
        <p:spPr>
          <a:xfrm>
            <a:off x="2625797" y="2623289"/>
            <a:ext cx="4009363" cy="1323439"/>
          </a:xfrm>
          <a:prstGeom prst="rect">
            <a:avLst/>
          </a:prstGeom>
          <a:noFill/>
        </p:spPr>
        <p:txBody>
          <a:bodyPr wrap="square" rtlCol="0">
            <a:spAutoFit/>
          </a:bodyPr>
          <a:lstStyle/>
          <a:p>
            <a:pPr algn="ctr"/>
            <a:r>
              <a:rPr lang="en-US" sz="1600" b="1" dirty="0" smtClean="0"/>
              <a:t>FY 2017</a:t>
            </a:r>
            <a:r>
              <a:rPr lang="en-US" sz="1600" dirty="0" smtClean="0"/>
              <a:t>: Senate proposed eliminating SHIP</a:t>
            </a:r>
            <a:br>
              <a:rPr lang="en-US" sz="1600" dirty="0" smtClean="0"/>
            </a:br>
            <a:r>
              <a:rPr lang="en-US" sz="1600" dirty="0" smtClean="0"/>
              <a:t>- President and Senate propose to eliminate  </a:t>
            </a:r>
            <a:br>
              <a:rPr lang="en-US" sz="1600" dirty="0" smtClean="0"/>
            </a:br>
            <a:r>
              <a:rPr lang="en-US" sz="1600" dirty="0" smtClean="0"/>
              <a:t>- House </a:t>
            </a:r>
            <a:r>
              <a:rPr lang="en-US" sz="1600" b="1" dirty="0" smtClean="0">
                <a:solidFill>
                  <a:schemeClr val="accent5">
                    <a:lumMod val="75000"/>
                  </a:schemeClr>
                </a:solidFill>
              </a:rPr>
              <a:t>$52 million </a:t>
            </a:r>
            <a:r>
              <a:rPr lang="en-US" sz="1600" dirty="0" smtClean="0"/>
              <a:t>recommendation</a:t>
            </a:r>
            <a:br>
              <a:rPr lang="en-US" sz="1600" dirty="0" smtClean="0"/>
            </a:br>
            <a:r>
              <a:rPr lang="en-US" sz="1600" dirty="0" smtClean="0"/>
              <a:t>- Compromise: </a:t>
            </a:r>
            <a:r>
              <a:rPr lang="en-US" sz="1600" b="1" dirty="0" smtClean="0">
                <a:solidFill>
                  <a:srgbClr val="C00000"/>
                </a:solidFill>
              </a:rPr>
              <a:t>$5 million </a:t>
            </a:r>
            <a:r>
              <a:rPr lang="en-US" sz="1600" dirty="0" smtClean="0"/>
              <a:t>cut, decreasing SHIP     funding to </a:t>
            </a:r>
            <a:r>
              <a:rPr lang="en-US" sz="1600" b="1" dirty="0" smtClean="0">
                <a:solidFill>
                  <a:srgbClr val="C00000"/>
                </a:solidFill>
              </a:rPr>
              <a:t>$47 million </a:t>
            </a:r>
            <a:endParaRPr lang="en-US" sz="1600" b="1" dirty="0">
              <a:solidFill>
                <a:srgbClr val="C00000"/>
              </a:solidFill>
            </a:endParaRPr>
          </a:p>
        </p:txBody>
      </p:sp>
      <p:cxnSp>
        <p:nvCxnSpPr>
          <p:cNvPr id="22" name="Straight Connector 21"/>
          <p:cNvCxnSpPr/>
          <p:nvPr/>
        </p:nvCxnSpPr>
        <p:spPr>
          <a:xfrm>
            <a:off x="6973185" y="4010251"/>
            <a:ext cx="0" cy="648135"/>
          </a:xfrm>
          <a:prstGeom prst="line">
            <a:avLst/>
          </a:prstGeom>
          <a:ln w="57150">
            <a:solidFill>
              <a:srgbClr val="FFC000"/>
            </a:solidFill>
          </a:ln>
        </p:spPr>
        <p:style>
          <a:lnRef idx="1">
            <a:schemeClr val="accent2"/>
          </a:lnRef>
          <a:fillRef idx="0">
            <a:schemeClr val="accent2"/>
          </a:fillRef>
          <a:effectRef idx="0">
            <a:schemeClr val="accent2"/>
          </a:effectRef>
          <a:fontRef idx="minor">
            <a:schemeClr val="tx1"/>
          </a:fontRef>
        </p:style>
      </p:cxnSp>
      <p:sp>
        <p:nvSpPr>
          <p:cNvPr id="23" name="TextBox 22"/>
          <p:cNvSpPr txBox="1"/>
          <p:nvPr/>
        </p:nvSpPr>
        <p:spPr>
          <a:xfrm>
            <a:off x="5124893" y="4629821"/>
            <a:ext cx="3498407" cy="1077218"/>
          </a:xfrm>
          <a:prstGeom prst="rect">
            <a:avLst/>
          </a:prstGeom>
          <a:noFill/>
        </p:spPr>
        <p:txBody>
          <a:bodyPr wrap="square" rtlCol="0">
            <a:spAutoFit/>
          </a:bodyPr>
          <a:lstStyle/>
          <a:p>
            <a:pPr algn="ctr"/>
            <a:r>
              <a:rPr lang="en-US" sz="1600" b="1" dirty="0" smtClean="0"/>
              <a:t>FY 2018</a:t>
            </a:r>
            <a:r>
              <a:rPr lang="en-US" sz="1600" dirty="0" smtClean="0"/>
              <a:t>: President and House propose elimination</a:t>
            </a:r>
            <a:br>
              <a:rPr lang="en-US" sz="1600" dirty="0" smtClean="0"/>
            </a:br>
            <a:r>
              <a:rPr lang="en-US" sz="1600" dirty="0" smtClean="0"/>
              <a:t>- Senate: </a:t>
            </a:r>
            <a:r>
              <a:rPr lang="en-US" sz="1600" b="1" dirty="0" smtClean="0">
                <a:solidFill>
                  <a:schemeClr val="accent5">
                    <a:lumMod val="75000"/>
                  </a:schemeClr>
                </a:solidFill>
              </a:rPr>
              <a:t>$47 million </a:t>
            </a:r>
            <a:r>
              <a:rPr lang="en-US" sz="1600" dirty="0" smtClean="0"/>
              <a:t>recommendation</a:t>
            </a:r>
            <a:br>
              <a:rPr lang="en-US" sz="1600" dirty="0" smtClean="0"/>
            </a:br>
            <a:r>
              <a:rPr lang="en-US" sz="1600" dirty="0" smtClean="0"/>
              <a:t>- </a:t>
            </a:r>
            <a:r>
              <a:rPr lang="en-US" sz="1600" b="1" dirty="0" smtClean="0"/>
              <a:t>final boost of </a:t>
            </a:r>
            <a:r>
              <a:rPr lang="en-US" sz="1600" b="1" dirty="0" smtClean="0">
                <a:solidFill>
                  <a:schemeClr val="accent5">
                    <a:lumMod val="75000"/>
                  </a:schemeClr>
                </a:solidFill>
              </a:rPr>
              <a:t>$2 million </a:t>
            </a:r>
            <a:r>
              <a:rPr lang="en-US" sz="1600" b="1" dirty="0" smtClean="0"/>
              <a:t>to </a:t>
            </a:r>
            <a:r>
              <a:rPr lang="en-US" sz="1600" b="1" dirty="0" smtClean="0">
                <a:solidFill>
                  <a:schemeClr val="accent5">
                    <a:lumMod val="75000"/>
                  </a:schemeClr>
                </a:solidFill>
              </a:rPr>
              <a:t>$49 million </a:t>
            </a:r>
            <a:endParaRPr lang="en-US" sz="1600" b="1" dirty="0">
              <a:solidFill>
                <a:schemeClr val="accent5">
                  <a:lumMod val="75000"/>
                </a:schemeClr>
              </a:solidFill>
            </a:endParaRPr>
          </a:p>
        </p:txBody>
      </p:sp>
    </p:spTree>
    <p:extLst>
      <p:ext uri="{BB962C8B-B14F-4D97-AF65-F5344CB8AC3E}">
        <p14:creationId xmlns:p14="http://schemas.microsoft.com/office/powerpoint/2010/main" val="1987983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156120"/>
            <a:ext cx="7289800" cy="784405"/>
          </a:xfrm>
        </p:spPr>
        <p:txBody>
          <a:bodyPr/>
          <a:lstStyle/>
          <a:p>
            <a:r>
              <a:rPr lang="en-US" dirty="0" smtClean="0"/>
              <a:t>SHIP Savings</a:t>
            </a:r>
            <a:endParaRPr lang="en-US" dirty="0"/>
          </a:p>
        </p:txBody>
      </p:sp>
      <p:sp>
        <p:nvSpPr>
          <p:cNvPr id="3" name="Content Placeholder 2"/>
          <p:cNvSpPr>
            <a:spLocks noGrp="1"/>
          </p:cNvSpPr>
          <p:nvPr>
            <p:ph sz="quarter" idx="10"/>
          </p:nvPr>
        </p:nvSpPr>
        <p:spPr>
          <a:xfrm>
            <a:off x="1420468" y="1663183"/>
            <a:ext cx="3325586" cy="2871515"/>
          </a:xfrm>
        </p:spPr>
        <p:txBody>
          <a:bodyPr>
            <a:normAutofit/>
          </a:bodyPr>
          <a:lstStyle/>
          <a:p>
            <a:r>
              <a:rPr lang="en-US" sz="2200" dirty="0" smtClean="0"/>
              <a:t>Many states have reported that SHIP assistance has resulted in substantial savings </a:t>
            </a:r>
            <a:r>
              <a:rPr lang="en-US" sz="2200" dirty="0"/>
              <a:t>to </a:t>
            </a:r>
            <a:r>
              <a:rPr lang="en-US" sz="2200" dirty="0" smtClean="0"/>
              <a:t>beneficiaries</a:t>
            </a:r>
            <a:endParaRPr lang="en-US" sz="2200" dirty="0"/>
          </a:p>
        </p:txBody>
      </p:sp>
      <p:pic>
        <p:nvPicPr>
          <p:cNvPr id="1028" name="Picture 4" descr="Image result for massachusetts map 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728" y="813377"/>
            <a:ext cx="3289572" cy="16996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4876165" y="4947064"/>
            <a:ext cx="3396977" cy="1260513"/>
          </a:xfrm>
          <a:prstGeom prst="rect">
            <a:avLst/>
          </a:prstGeom>
        </p:spPr>
      </p:pic>
      <p:sp>
        <p:nvSpPr>
          <p:cNvPr id="8" name="TextBox 7"/>
          <p:cNvSpPr txBox="1"/>
          <p:nvPr/>
        </p:nvSpPr>
        <p:spPr>
          <a:xfrm>
            <a:off x="6000363" y="1211857"/>
            <a:ext cx="1579041" cy="646331"/>
          </a:xfrm>
          <a:prstGeom prst="rect">
            <a:avLst/>
          </a:prstGeom>
          <a:noFill/>
        </p:spPr>
        <p:txBody>
          <a:bodyPr wrap="square" rtlCol="0">
            <a:spAutoFit/>
          </a:bodyPr>
          <a:lstStyle/>
          <a:p>
            <a:r>
              <a:rPr lang="en-US" b="1" dirty="0" smtClean="0">
                <a:solidFill>
                  <a:schemeClr val="bg1"/>
                </a:solidFill>
              </a:rPr>
              <a:t>MA</a:t>
            </a:r>
            <a:r>
              <a:rPr lang="en-US" dirty="0" smtClean="0">
                <a:solidFill>
                  <a:schemeClr val="bg1"/>
                </a:solidFill>
              </a:rPr>
              <a:t> - $110 Million</a:t>
            </a:r>
            <a:endParaRPr lang="en-US" dirty="0">
              <a:solidFill>
                <a:schemeClr val="bg1"/>
              </a:solidFill>
            </a:endParaRPr>
          </a:p>
        </p:txBody>
      </p:sp>
      <p:sp>
        <p:nvSpPr>
          <p:cNvPr id="11" name="TextBox 10"/>
          <p:cNvSpPr txBox="1"/>
          <p:nvPr/>
        </p:nvSpPr>
        <p:spPr>
          <a:xfrm>
            <a:off x="5895156" y="5126360"/>
            <a:ext cx="1789453" cy="369332"/>
          </a:xfrm>
          <a:prstGeom prst="rect">
            <a:avLst/>
          </a:prstGeom>
          <a:noFill/>
        </p:spPr>
        <p:txBody>
          <a:bodyPr wrap="square" rtlCol="0">
            <a:spAutoFit/>
          </a:bodyPr>
          <a:lstStyle/>
          <a:p>
            <a:r>
              <a:rPr lang="en-US" b="1" dirty="0" smtClean="0">
                <a:solidFill>
                  <a:schemeClr val="bg1"/>
                </a:solidFill>
              </a:rPr>
              <a:t>NC</a:t>
            </a:r>
            <a:r>
              <a:rPr lang="en-US" dirty="0" smtClean="0">
                <a:solidFill>
                  <a:schemeClr val="bg1"/>
                </a:solidFill>
              </a:rPr>
              <a:t> - $53 Million</a:t>
            </a:r>
            <a:endParaRPr lang="en-US" dirty="0">
              <a:solidFill>
                <a:schemeClr val="bg1"/>
              </a:solidFill>
            </a:endParaRPr>
          </a:p>
        </p:txBody>
      </p:sp>
      <p:pic>
        <p:nvPicPr>
          <p:cNvPr id="1036" name="Picture 12" descr="Image result for michigan map bl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7038" y="2512990"/>
            <a:ext cx="2495278" cy="220832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789883" y="3268362"/>
            <a:ext cx="894726" cy="923330"/>
          </a:xfrm>
          <a:prstGeom prst="rect">
            <a:avLst/>
          </a:prstGeom>
          <a:noFill/>
        </p:spPr>
        <p:txBody>
          <a:bodyPr wrap="square" rtlCol="0">
            <a:spAutoFit/>
          </a:bodyPr>
          <a:lstStyle/>
          <a:p>
            <a:r>
              <a:rPr lang="en-US" b="1" dirty="0" smtClean="0">
                <a:solidFill>
                  <a:schemeClr val="bg1"/>
                </a:solidFill>
              </a:rPr>
              <a:t>MI</a:t>
            </a:r>
            <a:r>
              <a:rPr lang="en-US" dirty="0" smtClean="0">
                <a:solidFill>
                  <a:schemeClr val="bg1"/>
                </a:solidFill>
              </a:rPr>
              <a:t> - $56 Million</a:t>
            </a:r>
            <a:endParaRPr lang="en-US" dirty="0">
              <a:solidFill>
                <a:schemeClr val="bg1"/>
              </a:solidFill>
            </a:endParaRPr>
          </a:p>
        </p:txBody>
      </p:sp>
      <p:sp>
        <p:nvSpPr>
          <p:cNvPr id="15" name="TextBox 14"/>
          <p:cNvSpPr txBox="1"/>
          <p:nvPr/>
        </p:nvSpPr>
        <p:spPr>
          <a:xfrm>
            <a:off x="1763583" y="3617151"/>
            <a:ext cx="2334216" cy="830997"/>
          </a:xfrm>
          <a:prstGeom prst="rect">
            <a:avLst/>
          </a:prstGeom>
          <a:noFill/>
        </p:spPr>
        <p:txBody>
          <a:bodyPr wrap="square" rtlCol="0">
            <a:spAutoFit/>
          </a:bodyPr>
          <a:lstStyle/>
          <a:p>
            <a:r>
              <a:rPr lang="en-US" sz="800" dirty="0" smtClean="0">
                <a:hlinkClick r:id="rId6"/>
              </a:rPr>
              <a:t>*</a:t>
            </a:r>
            <a:r>
              <a:rPr lang="en-US" sz="1200" i="1" dirty="0" smtClean="0">
                <a:hlinkClick r:id="rId6"/>
              </a:rPr>
              <a:t>dollar figures source</a:t>
            </a:r>
            <a:r>
              <a:rPr lang="en-US" sz="1200" dirty="0" smtClean="0">
                <a:hlinkClick r:id="rId6"/>
              </a:rPr>
              <a:t>: https</a:t>
            </a:r>
            <a:r>
              <a:rPr lang="en-US" sz="1200" dirty="0">
                <a:hlinkClick r:id="rId6"/>
              </a:rPr>
              <a:t>://www.ncoa.org/blog/straight-talk-seniors-fy18-budget-update-medicare-ship-program</a:t>
            </a:r>
            <a:r>
              <a:rPr lang="en-US" sz="800" dirty="0" smtClean="0">
                <a:hlinkClick r:id="rId6"/>
              </a:rPr>
              <a:t>/</a:t>
            </a:r>
            <a:r>
              <a:rPr lang="en-US" sz="800" dirty="0" smtClean="0"/>
              <a:t> </a:t>
            </a:r>
            <a:endParaRPr lang="en-US" sz="800" dirty="0"/>
          </a:p>
        </p:txBody>
      </p:sp>
    </p:spTree>
    <p:extLst>
      <p:ext uri="{BB962C8B-B14F-4D97-AF65-F5344CB8AC3E}">
        <p14:creationId xmlns:p14="http://schemas.microsoft.com/office/powerpoint/2010/main" val="26247010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3318</TotalTime>
  <Words>1122</Words>
  <Application>Microsoft Office PowerPoint</Application>
  <PresentationFormat>Letter Paper (8.5x11 in)</PresentationFormat>
  <Paragraphs>250</Paragraphs>
  <Slides>15</Slides>
  <Notes>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15</vt:i4>
      </vt:variant>
    </vt:vector>
  </HeadingPairs>
  <TitlesOfParts>
    <vt:vector size="26" baseType="lpstr">
      <vt:lpstr>ＭＳ Ｐゴシック</vt:lpstr>
      <vt:lpstr>Arial</vt:lpstr>
      <vt:lpstr>Avenir Next</vt:lpstr>
      <vt:lpstr>Calibri</vt:lpstr>
      <vt:lpstr>Cambria</vt:lpstr>
      <vt:lpstr>Museo 100</vt:lpstr>
      <vt:lpstr>Museo 500</vt:lpstr>
      <vt:lpstr>1_Office Theme</vt:lpstr>
      <vt:lpstr>Adjacency</vt:lpstr>
      <vt:lpstr>Office Theme</vt:lpstr>
      <vt:lpstr>2_Office Theme</vt:lpstr>
      <vt:lpstr>PowerPoint Presentation</vt:lpstr>
      <vt:lpstr>National Association of Area Agencies on Aging (n4a)</vt:lpstr>
      <vt:lpstr>State Health Insurance Assistance Program (SHIP)</vt:lpstr>
      <vt:lpstr>PowerPoint Presentation</vt:lpstr>
      <vt:lpstr>Benefits Enrollment Centers (BECs) </vt:lpstr>
      <vt:lpstr>Find Your SHIP</vt:lpstr>
      <vt:lpstr>AAAs Designated as SHIP Programs</vt:lpstr>
      <vt:lpstr>SHIP Programming Funding Timeline </vt:lpstr>
      <vt:lpstr>SHIP Savings</vt:lpstr>
      <vt:lpstr>SHIP Counselor Volunteers</vt:lpstr>
      <vt:lpstr>SHIP Training Resources</vt:lpstr>
      <vt:lpstr>SHIP Counselor Training Requirements</vt:lpstr>
      <vt:lpstr>The “Business Institute”</vt:lpstr>
      <vt:lpstr>Improving Consumer Understanding for Medicare Advantage Enrollees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Nora Super</cp:lastModifiedBy>
  <cp:revision>76</cp:revision>
  <cp:lastPrinted>2018-04-13T17:01:30Z</cp:lastPrinted>
  <dcterms:created xsi:type="dcterms:W3CDTF">2016-09-14T04:35:07Z</dcterms:created>
  <dcterms:modified xsi:type="dcterms:W3CDTF">2018-04-19T12:38:27Z</dcterms:modified>
</cp:coreProperties>
</file>