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3" r:id="rId1"/>
  </p:sldMasterIdLst>
  <p:notesMasterIdLst>
    <p:notesMasterId r:id="rId18"/>
  </p:notesMasterIdLst>
  <p:handoutMasterIdLst>
    <p:handoutMasterId r:id="rId19"/>
  </p:handoutMasterIdLst>
  <p:sldIdLst>
    <p:sldId id="319" r:id="rId2"/>
    <p:sldId id="294" r:id="rId3"/>
    <p:sldId id="295" r:id="rId4"/>
    <p:sldId id="296" r:id="rId5"/>
    <p:sldId id="299" r:id="rId6"/>
    <p:sldId id="298" r:id="rId7"/>
    <p:sldId id="320" r:id="rId8"/>
    <p:sldId id="318" r:id="rId9"/>
    <p:sldId id="301" r:id="rId10"/>
    <p:sldId id="314" r:id="rId11"/>
    <p:sldId id="316" r:id="rId12"/>
    <p:sldId id="315" r:id="rId13"/>
    <p:sldId id="302" r:id="rId14"/>
    <p:sldId id="305" r:id="rId15"/>
    <p:sldId id="304" r:id="rId16"/>
    <p:sldId id="287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A9C"/>
    <a:srgbClr val="FFD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2" autoAdjust="0"/>
    <p:restoredTop sz="86371" autoAdjust="0"/>
  </p:normalViewPr>
  <p:slideViewPr>
    <p:cSldViewPr snapToGrid="0">
      <p:cViewPr varScale="1">
        <p:scale>
          <a:sx n="97" d="100"/>
          <a:sy n="97" d="100"/>
        </p:scale>
        <p:origin x="1548" y="78"/>
      </p:cViewPr>
      <p:guideLst>
        <p:guide orient="horz" pos="2064"/>
        <p:guide pos="2883"/>
      </p:guideLst>
    </p:cSldViewPr>
  </p:slideViewPr>
  <p:outlineViewPr>
    <p:cViewPr>
      <p:scale>
        <a:sx n="33" d="100"/>
        <a:sy n="33" d="100"/>
      </p:scale>
      <p:origin x="0" y="-10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310"/>
    </p:cViewPr>
  </p:sorterViewPr>
  <p:notesViewPr>
    <p:cSldViewPr snapToGrid="0">
      <p:cViewPr varScale="1">
        <p:scale>
          <a:sx n="56" d="100"/>
          <a:sy n="56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CC16B254-F755-154D-86D8-705F3C585905}" type="datetimeFigureOut">
              <a:rPr lang="en-US" smtClean="0"/>
              <a:pPr/>
              <a:t>09/13/2017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D8B07BA0-83C1-274E-9BA1-643DFA6696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8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70242358-85E2-2545-8677-79B1E11E6ECD}" type="datetimeFigureOut">
              <a:rPr lang="en-US" smtClean="0"/>
              <a:pPr/>
              <a:t>09/13/2017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7B898A01-842B-0042-9AB7-55364486B9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4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05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02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47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40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05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4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29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4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18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8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9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91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1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n African American business woman standing with her arms crossed and a team of professionals behind her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/>
          <a:stretch>
            <a:fillRect/>
          </a:stretch>
        </p:blipFill>
        <p:spPr bwMode="auto">
          <a:xfrm>
            <a:off x="13819" y="2438400"/>
            <a:ext cx="5243981" cy="44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young woman helping a child at a computer."/>
          <p:cNvPicPr>
            <a:picLocks noChangeAspect="1" noChangeArrowheads="1"/>
          </p:cNvPicPr>
          <p:nvPr/>
        </p:nvPicPr>
        <p:blipFill>
          <a:blip r:embed="rId2" cstate="print"/>
          <a:srcRect l="9375" r="14062" b="3517"/>
          <a:stretch>
            <a:fillRect/>
          </a:stretch>
        </p:blipFill>
        <p:spPr bwMode="auto">
          <a:xfrm>
            <a:off x="16432" y="2514600"/>
            <a:ext cx="5165168" cy="43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3048000"/>
            <a:ext cx="34290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4267200"/>
            <a:ext cx="34290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 group of children standing with their school supplies in hand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/>
          <a:stretch>
            <a:fillRect/>
          </a:stretch>
        </p:blipFill>
        <p:spPr>
          <a:xfrm>
            <a:off x="14600" y="2963450"/>
            <a:ext cx="5295431" cy="3891090"/>
          </a:xfrm>
          <a:prstGeom prst="rect">
            <a:avLst/>
          </a:prstGeom>
          <a:effectLst/>
        </p:spPr>
      </p:pic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0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n active adult couple riding bicycles in a park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7" y="2438400"/>
            <a:ext cx="66294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3048000"/>
            <a:ext cx="35052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267200"/>
            <a:ext cx="35052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group of physicians reviewing x-rays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38400"/>
            <a:ext cx="463973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733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733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1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seniors playing cards in a sunroom, sitting in wicker furnitur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2514600"/>
            <a:ext cx="5615940" cy="4343400"/>
          </a:xfrm>
          <a:prstGeom prst="rect">
            <a:avLst/>
          </a:prstGeom>
          <a:ln>
            <a:noFill/>
          </a:ln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8" name="Picture 7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8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collage of photos. These photos are health professionals giving care to patients.&#10;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07"/>
          <a:stretch/>
        </p:blipFill>
        <p:spPr bwMode="auto">
          <a:xfrm>
            <a:off x="-8417" y="2438400"/>
            <a:ext cx="564721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2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ical design of 1's and 0's to represent technology.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564" t="-2980"/>
          <a:stretch/>
        </p:blipFill>
        <p:spPr>
          <a:xfrm>
            <a:off x="-1600200" y="2362200"/>
            <a:ext cx="6807107" cy="4477935"/>
          </a:xfrm>
          <a:prstGeom prst="rect">
            <a:avLst/>
          </a:prstGeom>
          <a:ln>
            <a:solidFill>
              <a:schemeClr val="tx1">
                <a:alpha val="77000"/>
              </a:schemeClr>
            </a:solidFill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1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is is an image of a pill bottle on it's side with the lid off and a few of the pills lying on the table in front of it.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7" t="1177" r="-182" b="3456"/>
          <a:stretch/>
        </p:blipFill>
        <p:spPr>
          <a:xfrm>
            <a:off x="-76201" y="2286000"/>
            <a:ext cx="5614737" cy="457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5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-76200" y="-28738"/>
            <a:ext cx="9244148" cy="1447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he Centers for Medicare and Medicaid logo.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2550068"/>
            <a:ext cx="8915400" cy="308873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8194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85344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22FF3C-310F-4809-A5BE-BC5BA8AA10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he Centers for Medicare and Medicaid logo.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6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in Bar_No CMS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1442085"/>
            <a:ext cx="9144000" cy="99695"/>
            <a:chOff x="0" y="1472565"/>
            <a:chExt cx="9144000" cy="99695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0" y="1572260"/>
              <a:ext cx="9144000" cy="0"/>
            </a:xfrm>
            <a:prstGeom prst="line">
              <a:avLst/>
            </a:prstGeom>
            <a:ln w="101600" cap="sq">
              <a:solidFill>
                <a:srgbClr val="FFD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>
            <a:xfrm>
              <a:off x="0" y="1472565"/>
              <a:ext cx="9144000" cy="0"/>
            </a:xfrm>
            <a:prstGeom prst="line">
              <a:avLst/>
            </a:prstGeom>
            <a:ln w="101600" cap="sq">
              <a:solidFill>
                <a:srgbClr val="084A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22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371600"/>
          </a:xfrm>
          <a:noFill/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3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44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woman standing in a meeting with her arms crossed with a team of professionals in the background at a table.&#10;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438400"/>
            <a:ext cx="3673984" cy="44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3048000"/>
            <a:ext cx="47244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0" y="4267200"/>
            <a:ext cx="47244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wo professional women at a laptop computer."/>
          <p:cNvPicPr>
            <a:picLocks noChangeAspect="1" noChangeArrowheads="1"/>
          </p:cNvPicPr>
          <p:nvPr/>
        </p:nvPicPr>
        <p:blipFill>
          <a:blip r:embed="rId2" cstate="print"/>
          <a:srcRect l="7702" r="6739"/>
          <a:stretch>
            <a:fillRect/>
          </a:stretch>
        </p:blipFill>
        <p:spPr bwMode="auto">
          <a:xfrm>
            <a:off x="3785960" y="2514600"/>
            <a:ext cx="53580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9560" y="3048000"/>
            <a:ext cx="3352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9560" y="4267200"/>
            <a:ext cx="334772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895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group of professional men and women discussing the documents they are holding."/>
          <p:cNvPicPr>
            <a:picLocks noChangeAspect="1" noChangeArrowheads="1"/>
          </p:cNvPicPr>
          <p:nvPr/>
        </p:nvPicPr>
        <p:blipFill>
          <a:blip r:embed="rId2" cstate="print"/>
          <a:srcRect l="6069"/>
          <a:stretch>
            <a:fillRect/>
          </a:stretch>
        </p:blipFill>
        <p:spPr bwMode="auto">
          <a:xfrm>
            <a:off x="-34899" y="2438401"/>
            <a:ext cx="535448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3048000"/>
            <a:ext cx="3352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2672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team of professionals standing in a group."/>
          <p:cNvPicPr>
            <a:picLocks noChangeAspect="1" noChangeArrowheads="1"/>
          </p:cNvPicPr>
          <p:nvPr/>
        </p:nvPicPr>
        <p:blipFill>
          <a:blip r:embed="rId2" cstate="print"/>
          <a:srcRect l="7031" r="4688"/>
          <a:stretch>
            <a:fillRect/>
          </a:stretch>
        </p:blipFill>
        <p:spPr bwMode="auto">
          <a:xfrm>
            <a:off x="1055" y="2514600"/>
            <a:ext cx="57538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multi-cultural family standing against a white background. The family has two children, a mom and a dad."/>
          <p:cNvPicPr>
            <a:picLocks noChangeAspect="1" noChangeArrowheads="1"/>
          </p:cNvPicPr>
          <p:nvPr/>
        </p:nvPicPr>
        <p:blipFill>
          <a:blip r:embed="rId2" cstate="print"/>
          <a:srcRect l="16406" r="24141" b="1553"/>
          <a:stretch>
            <a:fillRect/>
          </a:stretch>
        </p:blipFill>
        <p:spPr bwMode="auto">
          <a:xfrm>
            <a:off x="5463038" y="2286000"/>
            <a:ext cx="3661776" cy="457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048000"/>
            <a:ext cx="4876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2672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67360" y="6356350"/>
            <a:ext cx="2047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022FF3C-310F-4809-A5BE-BC5BA8AA108D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young woman dressed casually with a backpack on, walking in a park."/>
          <p:cNvPicPr>
            <a:picLocks noChangeAspect="1" noChangeArrowheads="1"/>
          </p:cNvPicPr>
          <p:nvPr/>
        </p:nvPicPr>
        <p:blipFill>
          <a:blip r:embed="rId2" cstate="print"/>
          <a:srcRect l="39844" r="4687"/>
          <a:stretch>
            <a:fillRect/>
          </a:stretch>
        </p:blipFill>
        <p:spPr bwMode="auto">
          <a:xfrm>
            <a:off x="0" y="2280607"/>
            <a:ext cx="3810000" cy="457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43400" y="3048000"/>
            <a:ext cx="42672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4267200"/>
            <a:ext cx="42672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team of professionals standing in a group."/>
          <p:cNvPicPr>
            <a:picLocks noChangeAspect="1" noChangeArrowheads="1"/>
          </p:cNvPicPr>
          <p:nvPr/>
        </p:nvPicPr>
        <p:blipFill>
          <a:blip r:embed="rId2" cstate="print"/>
          <a:srcRect l="14062" r="7031"/>
          <a:stretch>
            <a:fillRect/>
          </a:stretch>
        </p:blipFill>
        <p:spPr bwMode="auto">
          <a:xfrm>
            <a:off x="3910920" y="2438401"/>
            <a:ext cx="523308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2672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1176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16" r:id="rId2"/>
    <p:sldLayoutId id="2147483813" r:id="rId3"/>
    <p:sldLayoutId id="2147483814" r:id="rId4"/>
    <p:sldLayoutId id="2147483815" r:id="rId5"/>
    <p:sldLayoutId id="2147483812" r:id="rId6"/>
    <p:sldLayoutId id="2147483809" r:id="rId7"/>
    <p:sldLayoutId id="2147483811" r:id="rId8"/>
    <p:sldLayoutId id="2147483810" r:id="rId9"/>
    <p:sldLayoutId id="2147483808" r:id="rId10"/>
    <p:sldLayoutId id="2147483801" r:id="rId11"/>
    <p:sldLayoutId id="2147483807" r:id="rId12"/>
    <p:sldLayoutId id="2147483798" r:id="rId13"/>
    <p:sldLayoutId id="2147483797" r:id="rId14"/>
    <p:sldLayoutId id="2147483794" r:id="rId15"/>
    <p:sldLayoutId id="2147483799" r:id="rId16"/>
    <p:sldLayoutId id="2147483802" r:id="rId17"/>
    <p:sldLayoutId id="2147483806" r:id="rId18"/>
    <p:sldLayoutId id="2147483803" r:id="rId19"/>
    <p:sldLayoutId id="2147483804" r:id="rId20"/>
    <p:sldLayoutId id="2147483805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indent="0" algn="ctr" defTabSz="914400" rtl="0" eaLnBrk="1" latinLnBrk="0" hangingPunct="1">
        <a:spcBef>
          <a:spcPts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Medicar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blog.medicare.gov/" TargetMode="External"/><Relationship Id="rId4" Type="http://schemas.openxmlformats.org/officeDocument/2006/relationships/hyperlink" Target="http://twitter.com/medicareg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.gov/Outreach-and-Education/Reach-Out/Find-tools-to-help-you-help-others/Medicare-Open-Enrollment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user/CMSHHS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ms.gov/Outreach-and-Education/Reach-Out/Find-tools-to-help-you-help-others/Medicare-Open-Enrollment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Open Enrollment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Communications Plan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43600" y="4267199"/>
            <a:ext cx="2933700" cy="1833797"/>
          </a:xfrm>
        </p:spPr>
        <p:txBody>
          <a:bodyPr>
            <a:normAutofit fontScale="47500" lnSpcReduction="20000"/>
          </a:bodyPr>
          <a:lstStyle/>
          <a:p>
            <a:pPr algn="ctr"/>
            <a:endParaRPr lang="en-US" sz="2200" dirty="0" smtClean="0"/>
          </a:p>
          <a:p>
            <a:pPr algn="ctr"/>
            <a:r>
              <a:rPr lang="en-US" sz="3400" dirty="0" smtClean="0"/>
              <a:t>Office </a:t>
            </a:r>
            <a:r>
              <a:rPr lang="en-US" sz="3400" dirty="0"/>
              <a:t>of Communications</a:t>
            </a:r>
          </a:p>
          <a:p>
            <a:pPr algn="ctr"/>
            <a:endParaRPr lang="en-US" sz="2100" dirty="0" smtClean="0"/>
          </a:p>
          <a:p>
            <a:pPr algn="ctr"/>
            <a:r>
              <a:rPr lang="en-US" sz="2900" dirty="0" smtClean="0"/>
              <a:t>Gwendolyn Green</a:t>
            </a:r>
          </a:p>
          <a:p>
            <a:pPr algn="ctr"/>
            <a:r>
              <a:rPr lang="en-US" sz="2900" dirty="0" smtClean="0"/>
              <a:t>Maya Newman </a:t>
            </a:r>
          </a:p>
          <a:p>
            <a:pPr algn="ctr"/>
            <a:endParaRPr lang="en-US" dirty="0" smtClean="0"/>
          </a:p>
          <a:p>
            <a:pPr algn="ctr"/>
            <a:endParaRPr lang="en-US" b="0" dirty="0"/>
          </a:p>
          <a:p>
            <a:pPr algn="ctr"/>
            <a:r>
              <a:rPr lang="en-US" sz="3400" b="0" dirty="0" smtClean="0"/>
              <a:t>September 14, 2017</a:t>
            </a:r>
            <a:endParaRPr lang="en-US" sz="3400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</a:t>
            </a:r>
            <a:endParaRPr lang="en-US" dirty="0"/>
          </a:p>
          <a:p>
            <a:pPr lvl="1"/>
            <a:r>
              <a:rPr lang="en-US" dirty="0" smtClean="0"/>
              <a:t>Landscape of plans announcement (9/22)</a:t>
            </a:r>
          </a:p>
          <a:p>
            <a:pPr lvl="1"/>
            <a:r>
              <a:rPr lang="en-US" dirty="0" smtClean="0"/>
              <a:t>Media tours (radio and satellite)</a:t>
            </a:r>
          </a:p>
          <a:p>
            <a:pPr lvl="1"/>
            <a:r>
              <a:rPr lang="en-US" dirty="0" smtClean="0"/>
              <a:t>Article distribution</a:t>
            </a:r>
          </a:p>
          <a:p>
            <a:r>
              <a:rPr lang="en-US" dirty="0" smtClean="0"/>
              <a:t>Regional</a:t>
            </a:r>
          </a:p>
          <a:p>
            <a:pPr lvl="1"/>
            <a:r>
              <a:rPr lang="en-US" dirty="0" smtClean="0"/>
              <a:t>Phone </a:t>
            </a:r>
            <a:r>
              <a:rPr lang="en-US" dirty="0"/>
              <a:t>banks </a:t>
            </a:r>
            <a:r>
              <a:rPr lang="en-US" dirty="0" smtClean="0"/>
              <a:t>and other local events</a:t>
            </a:r>
          </a:p>
          <a:p>
            <a:pPr lvl="1"/>
            <a:r>
              <a:rPr lang="en-US" dirty="0" smtClean="0"/>
              <a:t>Interviews with Regional Administrators and other local spokespeople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Tactics: </a:t>
            </a:r>
            <a:r>
              <a:rPr lang="en-US" dirty="0" smtClean="0"/>
              <a:t>Earned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8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Tactics: Social Media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Posts Medicare Facebook page, </a:t>
            </a:r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http://www.facebook.com/Medicare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@MedicareGov</a:t>
            </a:r>
            <a:r>
              <a:rPr lang="en-US" dirty="0"/>
              <a:t>, </a:t>
            </a:r>
            <a:r>
              <a:rPr lang="en-US" dirty="0" smtClean="0">
                <a:hlinkClick r:id="rId4"/>
              </a:rPr>
              <a:t>http://www.twitter.com/medicaregov </a:t>
            </a:r>
            <a:endParaRPr lang="en-US" dirty="0" smtClean="0"/>
          </a:p>
          <a:p>
            <a:pPr lvl="1"/>
            <a:r>
              <a:rPr lang="en-US" dirty="0" smtClean="0"/>
              <a:t>Hashtag </a:t>
            </a:r>
            <a:r>
              <a:rPr lang="en-US" dirty="0"/>
              <a:t>#</a:t>
            </a:r>
            <a:r>
              <a:rPr lang="en-US" dirty="0" smtClean="0"/>
              <a:t>MedicareOE</a:t>
            </a:r>
          </a:p>
          <a:p>
            <a:r>
              <a:rPr lang="en-US" dirty="0" smtClean="0"/>
              <a:t>Medicare Blog</a:t>
            </a:r>
          </a:p>
          <a:p>
            <a:pPr lvl="1"/>
            <a:r>
              <a:rPr lang="en-US" dirty="0" smtClean="0">
                <a:hlinkClick r:id="rId5"/>
              </a:rPr>
              <a:t>http://blog.medicare.gov/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 descr="Like us on Facebook graphic" title="Thumbs up graphic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1828800"/>
            <a:ext cx="1975104" cy="16459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2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i="1" dirty="0"/>
              <a:t>SAMPLING </a:t>
            </a:r>
            <a:r>
              <a:rPr lang="en-US" i="1" dirty="0" smtClean="0"/>
              <a:t>BELOW:</a:t>
            </a:r>
            <a:endParaRPr lang="en-US" i="1" dirty="0"/>
          </a:p>
          <a:p>
            <a:pPr marL="0" lvl="0" indent="0">
              <a:buNone/>
            </a:pPr>
            <a:endParaRPr lang="en-US" u="sng" dirty="0" smtClean="0"/>
          </a:p>
          <a:p>
            <a:pPr marL="0" lvl="0" indent="0">
              <a:buNone/>
            </a:pPr>
            <a:r>
              <a:rPr lang="en-US" dirty="0" smtClean="0">
                <a:hlinkClick r:id="rId3"/>
              </a:rPr>
              <a:t>http://www.cms.gov/Outreach-and-Education/Reach-Out/Find-tools-to-help-you-help-others/Medicare-Open-Enrollment.html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/>
              <a:t>Ready-made articles </a:t>
            </a:r>
            <a:r>
              <a:rPr lang="en-US" dirty="0"/>
              <a:t>(English &amp; Spanish)</a:t>
            </a:r>
          </a:p>
          <a:p>
            <a:pPr lvl="0"/>
            <a:r>
              <a:rPr lang="en-US" dirty="0"/>
              <a:t>Editable </a:t>
            </a:r>
            <a:r>
              <a:rPr lang="en-US" dirty="0" smtClean="0"/>
              <a:t>event </a:t>
            </a:r>
            <a:r>
              <a:rPr lang="en-US" dirty="0"/>
              <a:t>f</a:t>
            </a:r>
            <a:r>
              <a:rPr lang="en-US" dirty="0" smtClean="0"/>
              <a:t>lyer </a:t>
            </a:r>
            <a:r>
              <a:rPr lang="en-US" dirty="0"/>
              <a:t>(English &amp; Spanish) </a:t>
            </a:r>
          </a:p>
          <a:p>
            <a:r>
              <a:rPr lang="en-US" dirty="0" smtClean="0"/>
              <a:t>Live </a:t>
            </a:r>
            <a:r>
              <a:rPr lang="en-US" dirty="0"/>
              <a:t>read public service announcement </a:t>
            </a:r>
            <a:r>
              <a:rPr lang="en-US" dirty="0" smtClean="0"/>
              <a:t>scripts (English </a:t>
            </a:r>
            <a:r>
              <a:rPr lang="en-US" dirty="0"/>
              <a:t>&amp; Spanish</a:t>
            </a:r>
            <a:r>
              <a:rPr lang="en-US" dirty="0" smtClean="0"/>
              <a:t>)</a:t>
            </a:r>
          </a:p>
          <a:p>
            <a:r>
              <a:rPr lang="en-US" dirty="0"/>
              <a:t>Social media </a:t>
            </a:r>
            <a:r>
              <a:rPr lang="en-US" dirty="0" smtClean="0"/>
              <a:t>graphics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Tactics: Communications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5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Medicare.gov</a:t>
            </a:r>
          </a:p>
          <a:p>
            <a:pPr lvl="1"/>
            <a:r>
              <a:rPr lang="en-US" dirty="0"/>
              <a:t>Plan Finder and 5-star rating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1-800-MEDICARE</a:t>
            </a:r>
            <a:endParaRPr lang="en-US" dirty="0"/>
          </a:p>
          <a:p>
            <a:pPr lvl="1"/>
            <a:r>
              <a:rPr lang="en-US" dirty="0"/>
              <a:t>CSRs trained to use Plan </a:t>
            </a:r>
            <a:r>
              <a:rPr lang="en-US" dirty="0" smtClean="0"/>
              <a:t>Finder</a:t>
            </a:r>
            <a:endParaRPr lang="en-US" i="1" dirty="0" smtClean="0"/>
          </a:p>
          <a:p>
            <a:r>
              <a:rPr lang="en-US" dirty="0"/>
              <a:t>YouTube</a:t>
            </a:r>
          </a:p>
          <a:p>
            <a:pPr lvl="1"/>
            <a:r>
              <a:rPr lang="en-US" dirty="0"/>
              <a:t>Informational videos on CMS’ channel, </a:t>
            </a:r>
            <a:r>
              <a:rPr lang="en-US" dirty="0" smtClean="0">
                <a:hlinkClick r:id="rId3"/>
              </a:rPr>
              <a:t>http://youtube.com/user/CMSHHSgov </a:t>
            </a:r>
            <a:endParaRPr lang="en-US" dirty="0"/>
          </a:p>
          <a:p>
            <a:r>
              <a:rPr lang="en-US" dirty="0" smtClean="0"/>
              <a:t>Publications</a:t>
            </a:r>
            <a:endParaRPr lang="en-US" dirty="0"/>
          </a:p>
          <a:p>
            <a:pPr lvl="1"/>
            <a:r>
              <a:rPr lang="en-US" i="1" dirty="0"/>
              <a:t>Medicare &amp; You </a:t>
            </a:r>
            <a:r>
              <a:rPr lang="en-US" dirty="0"/>
              <a:t>Handbook</a:t>
            </a:r>
          </a:p>
          <a:p>
            <a:pPr lvl="1"/>
            <a:r>
              <a:rPr lang="en-US" dirty="0"/>
              <a:t>Fact sheets</a:t>
            </a:r>
          </a:p>
          <a:p>
            <a:pPr marL="457200" lvl="1" indent="0">
              <a:buNone/>
            </a:pPr>
            <a:endParaRPr lang="en-US" spc="-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Tactics: CMS </a:t>
            </a:r>
            <a:r>
              <a:rPr lang="en-US" sz="4000" dirty="0"/>
              <a:t>Information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SHIPs</a:t>
            </a:r>
          </a:p>
          <a:p>
            <a:r>
              <a:rPr lang="en-US" dirty="0"/>
              <a:t>Kickoff events</a:t>
            </a:r>
          </a:p>
          <a:p>
            <a:r>
              <a:rPr lang="en-US" dirty="0"/>
              <a:t>Ongoing </a:t>
            </a:r>
            <a:r>
              <a:rPr lang="en-US" dirty="0" smtClean="0"/>
              <a:t>Open Enrollment outreach </a:t>
            </a:r>
            <a:r>
              <a:rPr lang="en-US" dirty="0"/>
              <a:t>events w/partners</a:t>
            </a:r>
          </a:p>
          <a:p>
            <a:r>
              <a:rPr lang="en-US" dirty="0"/>
              <a:t>Beneficiary counseling sessions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CMS Regional Office</a:t>
            </a:r>
          </a:p>
          <a:p>
            <a:r>
              <a:rPr lang="en-US" dirty="0"/>
              <a:t>Interviews with local media</a:t>
            </a:r>
          </a:p>
          <a:p>
            <a:r>
              <a:rPr lang="en-US" dirty="0"/>
              <a:t>Conference/Event promotion &amp; participation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Tactics: Local </a:t>
            </a:r>
            <a:r>
              <a:rPr lang="en-US" dirty="0"/>
              <a:t>Outreach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Web-based Toolkit </a:t>
            </a:r>
            <a:r>
              <a:rPr lang="en-US" dirty="0" smtClean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cms.gov/Outreach-and-Education/Reach-Out/Find-tools-to-help-you-help-others/Medicare-Open-Enrollment.html</a:t>
            </a:r>
            <a:endParaRPr lang="en-US" u="sng" dirty="0" smtClean="0"/>
          </a:p>
          <a:p>
            <a:r>
              <a:rPr lang="en-US" dirty="0" smtClean="0"/>
              <a:t>Training Sessions</a:t>
            </a:r>
            <a:endParaRPr lang="en-US" dirty="0"/>
          </a:p>
          <a:p>
            <a:r>
              <a:rPr lang="en-US" dirty="0"/>
              <a:t>Open Door Forums</a:t>
            </a:r>
          </a:p>
          <a:p>
            <a:r>
              <a:rPr lang="en-US" dirty="0"/>
              <a:t>Conferences</a:t>
            </a:r>
          </a:p>
          <a:p>
            <a:r>
              <a:rPr lang="en-US" dirty="0"/>
              <a:t>Congressional B</a:t>
            </a:r>
            <a:r>
              <a:rPr lang="en-US" dirty="0" smtClean="0"/>
              <a:t>riefings</a:t>
            </a:r>
            <a:endParaRPr lang="en-US" dirty="0"/>
          </a:p>
          <a:p>
            <a:r>
              <a:rPr lang="en-US" dirty="0"/>
              <a:t>Listserv </a:t>
            </a:r>
            <a:r>
              <a:rPr lang="en-US" dirty="0" smtClean="0"/>
              <a:t>Messages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Tactics: Educational </a:t>
            </a:r>
            <a:r>
              <a:rPr lang="en-US" dirty="0"/>
              <a:t>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Inform People with Medicare </a:t>
            </a:r>
            <a:r>
              <a:rPr lang="en-US" sz="2800" dirty="0"/>
              <a:t>that Open Enrollment is the annual opportunity for them to review, compare and enroll in Medicare health and drug </a:t>
            </a:r>
            <a:r>
              <a:rPr lang="en-US" sz="2800" dirty="0" smtClean="0"/>
              <a:t>plans.  </a:t>
            </a:r>
          </a:p>
          <a:p>
            <a:pPr lvl="1"/>
            <a:r>
              <a:rPr lang="en-US" sz="2400" dirty="0" smtClean="0"/>
              <a:t>With renewed emphasis on MA plans</a:t>
            </a:r>
          </a:p>
          <a:p>
            <a:r>
              <a:rPr lang="en-US" sz="2800" dirty="0" smtClean="0"/>
              <a:t>Support a competitive </a:t>
            </a:r>
            <a:r>
              <a:rPr lang="en-US" sz="2800" dirty="0"/>
              <a:t>marketplace of privatized health </a:t>
            </a:r>
            <a:r>
              <a:rPr lang="en-US" sz="2800" dirty="0" smtClean="0"/>
              <a:t>plans by encouraging competition. </a:t>
            </a:r>
          </a:p>
          <a:p>
            <a:r>
              <a:rPr lang="en-US" sz="2800" dirty="0" smtClean="0"/>
              <a:t>Remind People with Medicare of the dates and deadline to review and compare: October 15 – December 7.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Pre-implementation (Aug-Sept)</a:t>
            </a:r>
          </a:p>
          <a:p>
            <a:pPr lvl="1"/>
            <a:r>
              <a:rPr lang="en-US" dirty="0"/>
              <a:t>Outreach to information intermediaries to prepare them to educate beneficiaries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Beneficiary Outreach (Oct-Dec)</a:t>
            </a:r>
          </a:p>
          <a:p>
            <a:pPr lvl="1"/>
            <a:r>
              <a:rPr lang="en-US" dirty="0"/>
              <a:t>Educate beneficiaries about Open Enrollment Period (Oct 15 – Dec 7) and Medicare benefits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– 2 Phases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Information Intermediaries</a:t>
            </a:r>
          </a:p>
          <a:p>
            <a:r>
              <a:rPr lang="en-US" dirty="0"/>
              <a:t>Partners</a:t>
            </a:r>
          </a:p>
          <a:p>
            <a:r>
              <a:rPr lang="en-US" dirty="0"/>
              <a:t>Providers</a:t>
            </a:r>
          </a:p>
          <a:p>
            <a:r>
              <a:rPr lang="en-US" dirty="0"/>
              <a:t>Plans</a:t>
            </a:r>
          </a:p>
          <a:p>
            <a:r>
              <a:rPr lang="en-US" dirty="0" smtClean="0"/>
              <a:t>Stakeholders</a:t>
            </a:r>
          </a:p>
          <a:p>
            <a:r>
              <a:rPr lang="en-US" dirty="0" smtClean="0"/>
              <a:t>State Health Insurance Programs (SHIPs)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Pre-Implementation </a:t>
            </a:r>
            <a:r>
              <a:rPr lang="en-US" dirty="0"/>
              <a:t>Phase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October 1</a:t>
            </a:r>
          </a:p>
          <a:p>
            <a:pPr lvl="1"/>
            <a:r>
              <a:rPr lang="en-US" dirty="0"/>
              <a:t>Plan Marketing Begins</a:t>
            </a:r>
          </a:p>
          <a:p>
            <a:pPr lvl="1"/>
            <a:r>
              <a:rPr lang="en-US" dirty="0"/>
              <a:t>Plan Finder Goes Live</a:t>
            </a:r>
          </a:p>
          <a:p>
            <a:r>
              <a:rPr lang="en-US" dirty="0" smtClean="0"/>
              <a:t>October </a:t>
            </a:r>
            <a:r>
              <a:rPr lang="en-US" dirty="0"/>
              <a:t>15</a:t>
            </a:r>
          </a:p>
          <a:p>
            <a:pPr lvl="1"/>
            <a:r>
              <a:rPr lang="en-US" dirty="0"/>
              <a:t>Open Enrollment Begins</a:t>
            </a:r>
          </a:p>
          <a:p>
            <a:pPr lvl="1"/>
            <a:r>
              <a:rPr lang="en-US" dirty="0"/>
              <a:t>CMS Media Campaign </a:t>
            </a:r>
            <a:r>
              <a:rPr lang="en-US" dirty="0" smtClean="0"/>
              <a:t>Begins</a:t>
            </a:r>
          </a:p>
          <a:p>
            <a:r>
              <a:rPr lang="en-US" dirty="0"/>
              <a:t>Week of November 28</a:t>
            </a:r>
          </a:p>
          <a:p>
            <a:pPr lvl="1"/>
            <a:r>
              <a:rPr lang="en-US" dirty="0"/>
              <a:t>Urgency Messaging Begins</a:t>
            </a:r>
          </a:p>
          <a:p>
            <a:r>
              <a:rPr lang="en-US" dirty="0"/>
              <a:t>December 7</a:t>
            </a:r>
          </a:p>
          <a:p>
            <a:pPr lvl="1"/>
            <a:r>
              <a:rPr lang="en-US" dirty="0"/>
              <a:t>Open Enrollment Ends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Enrollment </a:t>
            </a:r>
            <a:r>
              <a:rPr lang="en-US" dirty="0" smtClean="0"/>
              <a:t>Timeline - </a:t>
            </a:r>
            <a:r>
              <a:rPr lang="en-US" dirty="0"/>
              <a:t>October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38860"/>
            <a:ext cx="8229600" cy="53065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Open enrollment is the time to review your current health/drug plans and make changes if you </a:t>
            </a:r>
            <a:r>
              <a:rPr lang="en-US" dirty="0" smtClean="0"/>
              <a:t>want. </a:t>
            </a:r>
          </a:p>
          <a:p>
            <a:r>
              <a:rPr lang="en-US" dirty="0" smtClean="0"/>
              <a:t>Review your coverage to see </a:t>
            </a:r>
            <a:r>
              <a:rPr lang="en-US" dirty="0"/>
              <a:t>if </a:t>
            </a:r>
            <a:r>
              <a:rPr lang="en-US" dirty="0" smtClean="0"/>
              <a:t>you can </a:t>
            </a:r>
            <a:r>
              <a:rPr lang="en-US" dirty="0"/>
              <a:t>find </a:t>
            </a:r>
            <a:r>
              <a:rPr lang="en-US" dirty="0" smtClean="0"/>
              <a:t>a better </a:t>
            </a:r>
            <a:r>
              <a:rPr lang="en-US" dirty="0"/>
              <a:t>value. Even if </a:t>
            </a:r>
            <a:r>
              <a:rPr lang="en-US" dirty="0" smtClean="0"/>
              <a:t>you are happy with your </a:t>
            </a:r>
            <a:r>
              <a:rPr lang="en-US" dirty="0"/>
              <a:t>current coverage, </a:t>
            </a:r>
            <a:r>
              <a:rPr lang="en-US" dirty="0" smtClean="0"/>
              <a:t>you </a:t>
            </a:r>
            <a:r>
              <a:rPr lang="en-US" dirty="0"/>
              <a:t>might find something that’s a better fit for </a:t>
            </a:r>
            <a:r>
              <a:rPr lang="en-US" dirty="0" smtClean="0"/>
              <a:t>your budget </a:t>
            </a:r>
            <a:r>
              <a:rPr lang="en-US" dirty="0"/>
              <a:t>or health needs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Plans can change their offerings every year, review to make sure your plan still works for you.</a:t>
            </a:r>
          </a:p>
          <a:p>
            <a:r>
              <a:rPr lang="en-US" dirty="0" smtClean="0"/>
              <a:t>Medicare Advantage plans are offered by private insurance companies and combine all your benefits into one plan.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fld id="{7022FF3C-310F-4809-A5BE-BC5BA8AA108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2243" y="1828801"/>
            <a:ext cx="7162800" cy="42406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Protect your personal information </a:t>
            </a:r>
          </a:p>
          <a:p>
            <a:r>
              <a:rPr lang="en-US" sz="4000" dirty="0" smtClean="0"/>
              <a:t>Guard Your Card</a:t>
            </a:r>
          </a:p>
          <a:p>
            <a:r>
              <a:rPr lang="en-US" sz="4000" dirty="0" smtClean="0"/>
              <a:t>Ensure your address is current with SSA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 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One pre and one post tracking survey</a:t>
            </a:r>
          </a:p>
          <a:p>
            <a:pPr lvl="1"/>
            <a:r>
              <a:rPr lang="en-US" dirty="0" smtClean="0"/>
              <a:t>Results regularly demonstrate a 20% increase in Open Enrollment knowledge among those who recall campaign.  </a:t>
            </a:r>
          </a:p>
          <a:p>
            <a:pPr lvl="1"/>
            <a:r>
              <a:rPr lang="en-US" dirty="0" smtClean="0"/>
              <a:t>Pre- post- results also demonstrate a 20% increase in knowledge of Open Enrollment dates</a:t>
            </a:r>
          </a:p>
          <a:p>
            <a:pPr marL="514350" indent="-457200"/>
            <a:r>
              <a:rPr lang="en-US" dirty="0" smtClean="0"/>
              <a:t>Focus groups conducted to test ad concepts (report due 8/21)</a:t>
            </a:r>
          </a:p>
          <a:p>
            <a:pPr marL="514350" indent="-457200"/>
            <a:r>
              <a:rPr lang="en-US" dirty="0" smtClean="0"/>
              <a:t>Considerable message testing over the years.</a:t>
            </a:r>
          </a:p>
          <a:p>
            <a:pPr marL="914400" lvl="1" indent="-457200"/>
            <a:r>
              <a:rPr lang="en-US" dirty="0" smtClean="0"/>
              <a:t>Major drivers of plan review and compare include the idea that plans change every year and that people may find a better plan or a lower cost.  The second idea best if delivered in the first person “I compared and found a better deal.”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4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3750"/>
            <a:ext cx="8229600" cy="4297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Paid A</a:t>
            </a:r>
            <a:r>
              <a:rPr lang="en-US" dirty="0" smtClean="0"/>
              <a:t>dvertising – General Market</a:t>
            </a:r>
          </a:p>
          <a:p>
            <a:pPr lvl="1"/>
            <a:r>
              <a:rPr lang="en-US" dirty="0"/>
              <a:t>National </a:t>
            </a:r>
            <a:r>
              <a:rPr lang="en-US" dirty="0" smtClean="0"/>
              <a:t>broadcast (Network TV, Cable TV, Radio)</a:t>
            </a:r>
          </a:p>
          <a:p>
            <a:pPr lvl="1"/>
            <a:r>
              <a:rPr lang="en-US" dirty="0" smtClean="0"/>
              <a:t>National paid search, digital video </a:t>
            </a:r>
            <a:endParaRPr lang="en-US" dirty="0"/>
          </a:p>
          <a:p>
            <a:r>
              <a:rPr lang="en-US" dirty="0" smtClean="0"/>
              <a:t>Paid Advertising – African American</a:t>
            </a:r>
          </a:p>
          <a:p>
            <a:pPr lvl="1"/>
            <a:r>
              <a:rPr lang="en-US" dirty="0" smtClean="0"/>
              <a:t>National broadcast (Cable TV, Radio)</a:t>
            </a:r>
          </a:p>
          <a:p>
            <a:pPr lvl="1"/>
            <a:r>
              <a:rPr lang="en-US" dirty="0" smtClean="0"/>
              <a:t>Local print</a:t>
            </a:r>
          </a:p>
          <a:p>
            <a:r>
              <a:rPr lang="en-US" dirty="0" smtClean="0"/>
              <a:t>Paid Advertising – Hispanic</a:t>
            </a:r>
          </a:p>
          <a:p>
            <a:pPr lvl="1"/>
            <a:r>
              <a:rPr lang="en-US" dirty="0" smtClean="0"/>
              <a:t>Geo-targeted radio, print</a:t>
            </a:r>
          </a:p>
          <a:p>
            <a:pPr lvl="1"/>
            <a:r>
              <a:rPr lang="en-US" dirty="0" smtClean="0"/>
              <a:t>National paid search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Tactics: Paid Media </a:t>
            </a:r>
            <a:r>
              <a:rPr lang="en-US" sz="4000" dirty="0"/>
              <a:t>Campaign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S_template">
  <a:themeElements>
    <a:clrScheme name="CMS">
      <a:dk1>
        <a:sysClr val="windowText" lastClr="000000"/>
      </a:dk1>
      <a:lt1>
        <a:sysClr val="window" lastClr="FFFFFF"/>
      </a:lt1>
      <a:dk2>
        <a:srgbClr val="1F497D"/>
      </a:dk2>
      <a:lt2>
        <a:srgbClr val="6B94C7"/>
      </a:lt2>
      <a:accent1>
        <a:srgbClr val="2F527D"/>
      </a:accent1>
      <a:accent2>
        <a:srgbClr val="FAD94C"/>
      </a:accent2>
      <a:accent3>
        <a:srgbClr val="C0C0C0"/>
      </a:accent3>
      <a:accent4>
        <a:srgbClr val="FDF699"/>
      </a:accent4>
      <a:accent5>
        <a:srgbClr val="72A3C4"/>
      </a:accent5>
      <a:accent6>
        <a:srgbClr val="5C5C5C"/>
      </a:accent6>
      <a:hlink>
        <a:srgbClr val="000000"/>
      </a:hlink>
      <a:folHlink>
        <a:srgbClr val="00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8258</TotalTime>
  <Words>662</Words>
  <Application>Microsoft Office PowerPoint</Application>
  <PresentationFormat>On-screen Show (4:3)</PresentationFormat>
  <Paragraphs>148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Constantia</vt:lpstr>
      <vt:lpstr>CMS_template</vt:lpstr>
      <vt:lpstr>Medicare Open Enrollment </vt:lpstr>
      <vt:lpstr>Communications Objectives</vt:lpstr>
      <vt:lpstr>Timeline – 2 Phases</vt:lpstr>
      <vt:lpstr>Pre-Implementation Phase</vt:lpstr>
      <vt:lpstr>Open Enrollment Timeline - October</vt:lpstr>
      <vt:lpstr>Key Messages</vt:lpstr>
      <vt:lpstr>Key Messages  (continued)</vt:lpstr>
      <vt:lpstr>Research</vt:lpstr>
      <vt:lpstr>Tactics: Paid Media Campaign</vt:lpstr>
      <vt:lpstr>Tactics: Earned Media</vt:lpstr>
      <vt:lpstr>Tactics: Social Media</vt:lpstr>
      <vt:lpstr>Tactics: Communications Materials</vt:lpstr>
      <vt:lpstr>Tactics: CMS Information Channels</vt:lpstr>
      <vt:lpstr>Tactics: Local Outreach</vt:lpstr>
      <vt:lpstr>Tactics: Educational Resources</vt:lpstr>
      <vt:lpstr>Questions?</vt:lpstr>
    </vt:vector>
  </TitlesOfParts>
  <Company>CMS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Medicare Open Enrollment - Communications Plan</dc:title>
  <dc:creator>CMS</dc:creator>
  <cp:lastModifiedBy>Melissa Moreno</cp:lastModifiedBy>
  <cp:revision>473</cp:revision>
  <cp:lastPrinted>2015-09-14T18:50:15Z</cp:lastPrinted>
  <dcterms:created xsi:type="dcterms:W3CDTF">2012-02-10T20:51:24Z</dcterms:created>
  <dcterms:modified xsi:type="dcterms:W3CDTF">2017-09-13T19:06:16Z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122837875</vt:i4>
  </property>
  <property fmtid="{D5CDD505-2E9C-101B-9397-08002B2CF9AE}" pid="3" name="_NewReviewCycle">
    <vt:lpwstr/>
  </property>
  <property fmtid="{D5CDD505-2E9C-101B-9397-08002B2CF9AE}" pid="4" name="_EmailSubject">
    <vt:lpwstr>DCM Bootcamp Presentation</vt:lpwstr>
  </property>
  <property fmtid="{D5CDD505-2E9C-101B-9397-08002B2CF9AE}" pid="5" name="_AuthorEmail">
    <vt:lpwstr>Marc.Wernick@cms.hhs.gov</vt:lpwstr>
  </property>
  <property fmtid="{D5CDD505-2E9C-101B-9397-08002B2CF9AE}" pid="6" name="_AuthorEmailDisplayName">
    <vt:lpwstr>Wernick, Marc (CMS/OC)</vt:lpwstr>
  </property>
  <property fmtid="{D5CDD505-2E9C-101B-9397-08002B2CF9AE}" pid="7" name="_PreviousAdHocReviewCycleID">
    <vt:i4>1620728698</vt:i4>
  </property>
</Properties>
</file>